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438" r:id="rId2"/>
    <p:sldId id="309" r:id="rId3"/>
    <p:sldId id="408" r:id="rId4"/>
    <p:sldId id="310" r:id="rId5"/>
    <p:sldId id="311" r:id="rId6"/>
    <p:sldId id="312" r:id="rId7"/>
    <p:sldId id="462" r:id="rId8"/>
    <p:sldId id="313" r:id="rId9"/>
    <p:sldId id="433" r:id="rId10"/>
    <p:sldId id="436" r:id="rId11"/>
    <p:sldId id="437" r:id="rId12"/>
    <p:sldId id="432" r:id="rId13"/>
    <p:sldId id="327" r:id="rId14"/>
    <p:sldId id="328" r:id="rId15"/>
    <p:sldId id="329" r:id="rId16"/>
    <p:sldId id="461" r:id="rId17"/>
    <p:sldId id="441" r:id="rId18"/>
    <p:sldId id="330" r:id="rId19"/>
    <p:sldId id="331" r:id="rId20"/>
    <p:sldId id="442" r:id="rId2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00"/>
    <a:srgbClr val="FF9933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9" autoAdjust="0"/>
    <p:restoredTop sz="94660" autoAdjust="0"/>
  </p:normalViewPr>
  <p:slideViewPr>
    <p:cSldViewPr>
      <p:cViewPr varScale="1">
        <p:scale>
          <a:sx n="81" d="100"/>
          <a:sy n="81" d="100"/>
        </p:scale>
        <p:origin x="730" y="67"/>
      </p:cViewPr>
      <p:guideLst>
        <p:guide orient="horz" pos="2160"/>
        <p:guide pos="30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D32565D8-6517-4254-AEAB-5E49DE70FB9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50087E43-608E-4230-8901-B6FDB3667F2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3754F529-1E6C-4B1F-A8E3-37970C5DA9C5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81" name="Rectangle 5">
            <a:extLst>
              <a:ext uri="{FF2B5EF4-FFF2-40B4-BE49-F238E27FC236}">
                <a16:creationId xmlns:a16="http://schemas.microsoft.com/office/drawing/2014/main" id="{54E70F95-FEFA-4BCC-AE72-9A0D416C3DA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0182" name="Rectangle 6">
            <a:extLst>
              <a:ext uri="{FF2B5EF4-FFF2-40B4-BE49-F238E27FC236}">
                <a16:creationId xmlns:a16="http://schemas.microsoft.com/office/drawing/2014/main" id="{239F3DEC-419C-40D1-BA49-7E784694B42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0183" name="Rectangle 7">
            <a:extLst>
              <a:ext uri="{FF2B5EF4-FFF2-40B4-BE49-F238E27FC236}">
                <a16:creationId xmlns:a16="http://schemas.microsoft.com/office/drawing/2014/main" id="{89FCF932-CC55-47FA-9DCF-DF2043C918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0EA0C7A-195A-4F4E-8B8B-20CB4FEF12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图片7副本">
            <a:extLst>
              <a:ext uri="{FF2B5EF4-FFF2-40B4-BE49-F238E27FC236}">
                <a16:creationId xmlns:a16="http://schemas.microsoft.com/office/drawing/2014/main" id="{A6275DAD-F699-4D5A-9932-9CC4AA4F87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85725"/>
            <a:ext cx="8972550" cy="668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图片3副本">
            <a:extLst>
              <a:ext uri="{FF2B5EF4-FFF2-40B4-BE49-F238E27FC236}">
                <a16:creationId xmlns:a16="http://schemas.microsoft.com/office/drawing/2014/main" id="{50C12E62-7803-4BB6-917C-E590D0BA05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3" y="381000"/>
            <a:ext cx="7243762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B31C4DE-BB60-491C-8F69-142425059E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E19CF9A-F6D8-43F0-BAFB-E110D83210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E7BC58B-EDDF-4952-B212-39A8EA887E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67BDB3-343B-4EE9-8FEA-11BD666560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2582136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0D9C04-9238-46BE-9333-5DA88040E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CAEBAB-F0AB-4576-901A-23A348204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BA1722-C6ED-49E6-9C7E-50E745E9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278110-3D56-4573-8F1B-8CF3DED641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3657204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3C46F0-B622-4D16-BD90-62DD64474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1ADF09-BA07-4842-8C37-6CA521575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333391-2CFF-4B5E-B026-EF515168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34B45D-75CC-440D-9113-DB18617090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350903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BFE200-D678-4BDB-82AE-B74C645D2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C6A804-8DDF-4A0D-B7C8-987280B08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C7049A-B7FE-4309-83BB-31C1413F5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15C08-F114-43DB-9E36-45415DC859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7313435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328C67-8C7F-42D5-B7C5-EFB525E47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2B6AF3-8D73-4331-9E43-7E6E5515C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156107-723C-4341-86E1-4B48B46A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252A47-372F-41B4-8D95-61CAFFF215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5270643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1F7007-44B7-492B-898A-274007D73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9E4785-6F8F-42F7-9E6E-C53133A8E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59FF93-4F2A-48F9-AC59-AE78E7FC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612DE4-BB9A-4133-9237-8DB7914EAF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0485837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E5EE05-2753-48D5-89BD-8F4CF2130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A8246C-283C-4CE1-B4F2-736C2604A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F4B840-D3BA-4F8D-BA33-09D54C7A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6B3969-6A87-4FA9-9B6A-663D632822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4561372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2C040F-B4BB-4CBE-858C-A1948E23D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7594356-A98D-404A-9531-D5D9593F7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11C789E-F2F0-463E-8ED1-D3073117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431692-0EFC-43DC-86AA-AF72FF5100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7082259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2807F5-8F32-416C-AD97-E7C6BD27E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A29FA1-D75E-49BB-936B-0EBD0BAE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19A59C-D888-411F-B2ED-EAE32C13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6857FD-82D3-4701-8D93-17B64BFCE6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2893775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2E4443-2370-4595-885C-E6E765D2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4ED42F-335E-49CA-8B93-4F74D78FD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2E6BD5-C7CB-41CC-B424-B98C51DB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A5B0BC-C33A-45C7-A82F-1B81A5B3B0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7720863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D8E041-E465-4101-B904-94D4A2AA3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7D3330-394A-4945-97E2-4023B30AE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248300-F161-411C-A949-707BC32EC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07559-F239-4F58-89CA-192BA1A785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8595853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936BA8-C49C-4875-8C47-0668CBC3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107ABB-736B-4821-AC72-59883C4D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FA501F-EDB6-4383-9A0B-672F7EC3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40C81-F29B-4B72-B182-848541F48E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0519875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FC273ED-BD4D-4CB2-9A10-C5A75FEB824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43A558F-3022-4AB6-9806-CE74DE533B1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7F3B487-DBFA-4A78-9C4B-0F57E92E72D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B182711-7F36-4D28-BAF8-7480B54113C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B562207-7E05-472D-B5EB-52B9633E557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EA74BADF-5007-4782-B08E-92B329836A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1" name="Picture 7" descr="图片7副本">
            <a:extLst>
              <a:ext uri="{FF2B5EF4-FFF2-40B4-BE49-F238E27FC236}">
                <a16:creationId xmlns:a16="http://schemas.microsoft.com/office/drawing/2014/main" id="{F9BD957D-20FD-4019-B892-B9AAC21739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85725"/>
            <a:ext cx="8972550" cy="668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图片41">
            <a:extLst>
              <a:ext uri="{FF2B5EF4-FFF2-40B4-BE49-F238E27FC236}">
                <a16:creationId xmlns:a16="http://schemas.microsoft.com/office/drawing/2014/main" id="{1F33F86A-D650-48B7-AFEE-7F3A5DC18C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76250"/>
            <a:ext cx="75565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33" name="Object 11">
            <a:extLst>
              <a:ext uri="{FF2B5EF4-FFF2-40B4-BE49-F238E27FC236}">
                <a16:creationId xmlns:a16="http://schemas.microsoft.com/office/drawing/2014/main" id="{BF98F67E-1CE6-4B10-B950-71D51FE3030D}"/>
              </a:ext>
            </a:extLst>
          </p:cNvPr>
          <p:cNvGraphicFramePr>
            <a:graphicFrameLocks/>
          </p:cNvGraphicFramePr>
          <p:nvPr userDrawn="1"/>
        </p:nvGraphicFramePr>
        <p:xfrm>
          <a:off x="7092950" y="5280025"/>
          <a:ext cx="1868488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r:id="rId18" imgW="2755556" imgH="2044444" progId="Photoshop.Image.7">
                  <p:embed/>
                </p:oleObj>
              </mc:Choice>
              <mc:Fallback>
                <p:oleObj r:id="rId18" imgW="2755556" imgH="2044444" progId="Photoshop.Image.7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5280025"/>
                        <a:ext cx="1868488" cy="138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</p:sldLayoutIdLst>
  <p:transition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D:\Teachings\&#35838;&#20214;\&#22320;&#29702;\&#20843;&#19979;\&#19971;&#19978;&#24635;&#22797;&#20064;\3.&#20843;&#24180;&#32423;&#24635;&#22797;&#20064;&#19971;&#19978;2-2&#19990;&#30028;&#30340;&#28023;&#38470;&#20998;&#24067;&#12289;2-4&#28023;&#38470;&#21464;&#36801;\3&#20843;&#24180;&#32423;&#24635;&#22797;&#20064;&#19971;&#19978;2-2&#19990;&#30028;&#30340;&#28023;&#38470;&#20998;&#24067;&#12289;2-4&#28023;&#38470;&#21464;&#36801;&#24494;&#35270;&#39057;\2-4-1&#26495;&#22359;&#36816;&#21160;.wmv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内容占位符 2">
            <a:extLst>
              <a:ext uri="{FF2B5EF4-FFF2-40B4-BE49-F238E27FC236}">
                <a16:creationId xmlns:a16="http://schemas.microsoft.com/office/drawing/2014/main" id="{6557F620-BA94-47FA-9538-11913C15D0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8738" y="47625"/>
            <a:ext cx="9061450" cy="8242300"/>
          </a:xfrm>
        </p:spPr>
        <p:txBody>
          <a:bodyPr/>
          <a:lstStyle/>
          <a:p>
            <a:pPr indent="0">
              <a:buFontTx/>
              <a:buNone/>
            </a:pPr>
            <a:r>
              <a:rPr lang="en-US" altLang="zh-CN" b="1">
                <a:solidFill>
                  <a:srgbClr val="000000"/>
                </a:solidFill>
              </a:rPr>
              <a:t>   </a:t>
            </a:r>
            <a:r>
              <a:rPr lang="en-US" altLang="zh-CN" sz="2800" b="1">
                <a:solidFill>
                  <a:srgbClr val="000000"/>
                </a:solidFill>
              </a:rPr>
              <a:t>                </a:t>
            </a:r>
            <a:r>
              <a:rPr lang="zh-CN" altLang="zh-CN" sz="2800" b="1">
                <a:solidFill>
                  <a:srgbClr val="000000"/>
                </a:solidFill>
              </a:rPr>
              <a:t>第二章</a:t>
            </a: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zh-CN" altLang="zh-CN" sz="2800" b="1">
                <a:solidFill>
                  <a:srgbClr val="000000"/>
                </a:solidFill>
              </a:rPr>
              <a:t>地球的面貌</a:t>
            </a:r>
          </a:p>
          <a:p>
            <a:pPr indent="0">
              <a:buFontTx/>
              <a:buNone/>
            </a:pPr>
            <a:r>
              <a:rPr lang="zh-CN" altLang="zh-CN" sz="2800" b="1">
                <a:solidFill>
                  <a:srgbClr val="000000"/>
                </a:solidFill>
              </a:rPr>
              <a:t>              第二节</a:t>
            </a: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</a:rPr>
              <a:t>   </a:t>
            </a:r>
            <a:r>
              <a:rPr lang="zh-CN" altLang="zh-CN" sz="2800" b="1">
                <a:solidFill>
                  <a:srgbClr val="000000"/>
                </a:solidFill>
              </a:rPr>
              <a:t>世界的海陆分布</a:t>
            </a:r>
          </a:p>
          <a:p>
            <a:pPr indent="0">
              <a:buFontTx/>
              <a:buNone/>
            </a:pPr>
            <a:r>
              <a:rPr lang="zh-CN" altLang="zh-CN" sz="2800">
                <a:solidFill>
                  <a:srgbClr val="000000"/>
                </a:solidFill>
              </a:rPr>
              <a:t>【课程标准】</a:t>
            </a:r>
          </a:p>
          <a:p>
            <a:pPr indent="0">
              <a:buFontTx/>
              <a:buNone/>
            </a:pPr>
            <a:r>
              <a:rPr lang="en-US" altLang="zh-CN" sz="2800">
                <a:solidFill>
                  <a:srgbClr val="000000"/>
                </a:solidFill>
                <a:latin typeface="宋体" panose="02010600030101010101" pitchFamily="2" charset="-122"/>
              </a:rPr>
              <a:t>1. </a:t>
            </a:r>
            <a:r>
              <a:rPr lang="zh-CN" altLang="zh-CN" sz="2800">
                <a:solidFill>
                  <a:srgbClr val="000000"/>
                </a:solidFill>
              </a:rPr>
              <a:t>运用地图和数据，说出地球表面海、陆所占比例，描述海陆分布特点。</a:t>
            </a:r>
            <a:endParaRPr lang="en-US" altLang="zh-CN" sz="28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indent="0">
              <a:buFontTx/>
              <a:buNone/>
            </a:pPr>
            <a:r>
              <a:rPr lang="en-US" altLang="zh-CN" sz="2800">
                <a:solidFill>
                  <a:srgbClr val="000000"/>
                </a:solidFill>
                <a:latin typeface="宋体" panose="02010600030101010101" pitchFamily="2" charset="-122"/>
              </a:rPr>
              <a:t>2. </a:t>
            </a:r>
            <a:r>
              <a:rPr lang="zh-CN" altLang="zh-CN" sz="2800">
                <a:solidFill>
                  <a:srgbClr val="000000"/>
                </a:solidFill>
              </a:rPr>
              <a:t>运用世界地图说出七大洲、四大洋的地理分布和概况。</a:t>
            </a:r>
          </a:p>
          <a:p>
            <a:pPr indent="0">
              <a:buFontTx/>
              <a:buNone/>
            </a:pPr>
            <a:r>
              <a:rPr lang="zh-CN" altLang="zh-CN" sz="2800" b="1">
                <a:solidFill>
                  <a:srgbClr val="000000"/>
                </a:solidFill>
              </a:rPr>
              <a:t>                </a:t>
            </a:r>
          </a:p>
          <a:p>
            <a:pPr indent="0">
              <a:buFontTx/>
              <a:buNone/>
            </a:pPr>
            <a:r>
              <a:rPr lang="zh-CN" altLang="zh-CN" sz="2800" b="1">
                <a:solidFill>
                  <a:srgbClr val="000000"/>
                </a:solidFill>
              </a:rPr>
              <a:t>                      第四节</a:t>
            </a: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</a:rPr>
              <a:t>   </a:t>
            </a:r>
            <a:r>
              <a:rPr lang="zh-CN" altLang="zh-CN" sz="2800" b="1">
                <a:solidFill>
                  <a:srgbClr val="000000"/>
                </a:solidFill>
              </a:rPr>
              <a:t>海陆变迁</a:t>
            </a:r>
            <a:endParaRPr lang="zh-CN" altLang="zh-CN" sz="2800">
              <a:solidFill>
                <a:srgbClr val="000000"/>
              </a:solidFill>
            </a:endParaRPr>
          </a:p>
          <a:p>
            <a:pPr indent="0">
              <a:buFontTx/>
              <a:buNone/>
            </a:pPr>
            <a:r>
              <a:rPr lang="zh-CN" altLang="zh-CN" sz="2800">
                <a:solidFill>
                  <a:srgbClr val="000000"/>
                </a:solidFill>
              </a:rPr>
              <a:t>【课程标准】</a:t>
            </a:r>
          </a:p>
          <a:p>
            <a:pPr indent="0">
              <a:buFontTx/>
              <a:buNone/>
            </a:pPr>
            <a:r>
              <a:rPr lang="zh-CN" altLang="zh-CN" sz="2800">
                <a:solidFill>
                  <a:srgbClr val="000000"/>
                </a:solidFill>
              </a:rPr>
              <a:t>1.举例说明地球表面海陆处在不断的运动和变化之中。</a:t>
            </a:r>
          </a:p>
          <a:p>
            <a:pPr indent="0">
              <a:buFontTx/>
              <a:buNone/>
            </a:pPr>
            <a:r>
              <a:rPr lang="zh-CN" altLang="zh-CN" sz="2800">
                <a:solidFill>
                  <a:srgbClr val="000000"/>
                </a:solidFill>
              </a:rPr>
              <a:t>2.知道板块构造学说，说出世界著名山系及火山地震分布与板块运动的关系。</a:t>
            </a:r>
            <a:endParaRPr lang="zh-CN" altLang="en-US"/>
          </a:p>
          <a:p>
            <a:pPr indent="0">
              <a:buFontTx/>
              <a:buNone/>
            </a:pP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49" name="图片 210948">
            <a:extLst>
              <a:ext uri="{FF2B5EF4-FFF2-40B4-BE49-F238E27FC236}">
                <a16:creationId xmlns:a16="http://schemas.microsoft.com/office/drawing/2014/main" id="{5172FB51-C576-4874-964C-94F34706B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617538"/>
            <a:ext cx="8734425" cy="513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38F32B1-7FCF-42FC-91C8-C4B51B7B335D}"/>
              </a:ext>
            </a:extLst>
          </p:cNvPr>
          <p:cNvSpPr txBox="1"/>
          <p:nvPr/>
        </p:nvSpPr>
        <p:spPr>
          <a:xfrm>
            <a:off x="330200" y="165100"/>
            <a:ext cx="8534400" cy="522288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练一练：你能说出下图中大洲、大洋的名称吗？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FFB736-2BA7-46B9-A2E7-9EE44F3AAD78}"/>
              </a:ext>
            </a:extLst>
          </p:cNvPr>
          <p:cNvSpPr txBox="1"/>
          <p:nvPr/>
        </p:nvSpPr>
        <p:spPr>
          <a:xfrm>
            <a:off x="131763" y="5870575"/>
            <a:ext cx="8756650" cy="952500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你能在图中找出苏伊士运河、巴拿马运河、土耳其海峡、白令海峡的位置吗？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-2147482593" descr="[图8]">
            <a:extLst>
              <a:ext uri="{FF2B5EF4-FFF2-40B4-BE49-F238E27FC236}">
                <a16:creationId xmlns:a16="http://schemas.microsoft.com/office/drawing/2014/main" id="{67BE3875-6938-456A-8DF4-076C3446B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8" t="6764" r="4514" b="8400"/>
          <a:stretch>
            <a:fillRect/>
          </a:stretch>
        </p:blipFill>
        <p:spPr bwMode="auto">
          <a:xfrm>
            <a:off x="188913" y="1522413"/>
            <a:ext cx="8818562" cy="445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3235541-B33E-44F0-B085-BA454F704F6B}"/>
              </a:ext>
            </a:extLst>
          </p:cNvPr>
          <p:cNvSpPr txBox="1"/>
          <p:nvPr/>
        </p:nvSpPr>
        <p:spPr>
          <a:xfrm>
            <a:off x="330200" y="165100"/>
            <a:ext cx="8534400" cy="522288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练一练：你能说出下图中大洲、大洋的名称吗？</a:t>
            </a:r>
          </a:p>
        </p:txBody>
      </p:sp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3">
            <a:extLst>
              <a:ext uri="{FF2B5EF4-FFF2-40B4-BE49-F238E27FC236}">
                <a16:creationId xmlns:a16="http://schemas.microsoft.com/office/drawing/2014/main" id="{AF610987-DDCB-4C3E-96A3-50D70BB2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02" t="44102" r="11014" b="12852"/>
          <a:stretch>
            <a:fillRect/>
          </a:stretch>
        </p:blipFill>
        <p:spPr bwMode="auto">
          <a:xfrm>
            <a:off x="1787525" y="165100"/>
            <a:ext cx="6877050" cy="639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7E5F9B2-86A6-4562-8CB4-EA7B411E97DB}"/>
              </a:ext>
            </a:extLst>
          </p:cNvPr>
          <p:cNvSpPr txBox="1"/>
          <p:nvPr/>
        </p:nvSpPr>
        <p:spPr>
          <a:xfrm>
            <a:off x="330200" y="165100"/>
            <a:ext cx="8534400" cy="522288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练一练：你能说出下图中大洲、大洋的名称吗？</a:t>
            </a:r>
          </a:p>
        </p:txBody>
      </p:sp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 descr="喜马拉雅山脉1">
            <a:extLst>
              <a:ext uri="{FF2B5EF4-FFF2-40B4-BE49-F238E27FC236}">
                <a16:creationId xmlns:a16="http://schemas.microsoft.com/office/drawing/2014/main" id="{6D6927FD-12F1-4928-9EF3-6105EC896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33488"/>
            <a:ext cx="2449513" cy="212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5" descr="喜马拉雅鱼龙化石复原图">
            <a:extLst>
              <a:ext uri="{FF2B5EF4-FFF2-40B4-BE49-F238E27FC236}">
                <a16:creationId xmlns:a16="http://schemas.microsoft.com/office/drawing/2014/main" id="{36D35013-EFD9-4EBD-9065-8E23631CC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268413"/>
            <a:ext cx="2881312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6" name="Text Box 10">
            <a:extLst>
              <a:ext uri="{FF2B5EF4-FFF2-40B4-BE49-F238E27FC236}">
                <a16:creationId xmlns:a16="http://schemas.microsoft.com/office/drawing/2014/main" id="{225B8F9A-C6A8-4F96-BD0F-9DB662B8F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573463"/>
            <a:ext cx="83518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喜马拉雅山地区发现海洋生物化石，证明了这里原来是  </a:t>
            </a:r>
            <a:r>
              <a:rPr lang="zh-CN" altLang="en-US" sz="2400" b="1" u="sng">
                <a:solidFill>
                  <a:srgbClr val="000000"/>
                </a:solidFill>
              </a:rPr>
              <a:t>      </a:t>
            </a:r>
            <a:r>
              <a:rPr lang="zh-CN" altLang="en-US" sz="2400" b="1">
                <a:solidFill>
                  <a:srgbClr val="000000"/>
                </a:solidFill>
              </a:rPr>
              <a:t>。  </a:t>
            </a:r>
          </a:p>
        </p:txBody>
      </p:sp>
      <p:pic>
        <p:nvPicPr>
          <p:cNvPr id="27653" name="Picture 14" descr="Gucn_17506_20081021555221CheckCurioPic1">
            <a:extLst>
              <a:ext uri="{FF2B5EF4-FFF2-40B4-BE49-F238E27FC236}">
                <a16:creationId xmlns:a16="http://schemas.microsoft.com/office/drawing/2014/main" id="{A2F67587-B618-42B5-8BB6-092BC31E4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196975"/>
            <a:ext cx="2951162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3597999-E489-46EB-91BD-D67C7330A739}"/>
              </a:ext>
            </a:extLst>
          </p:cNvPr>
          <p:cNvSpPr/>
          <p:nvPr/>
        </p:nvSpPr>
        <p:spPr>
          <a:xfrm>
            <a:off x="7596331" y="3429000"/>
            <a:ext cx="1080120" cy="52321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28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海洋</a:t>
            </a:r>
          </a:p>
        </p:txBody>
      </p:sp>
      <p:sp>
        <p:nvSpPr>
          <p:cNvPr id="11" name="虚尾箭头 10">
            <a:extLst>
              <a:ext uri="{FF2B5EF4-FFF2-40B4-BE49-F238E27FC236}">
                <a16:creationId xmlns:a16="http://schemas.microsoft.com/office/drawing/2014/main" id="{7170C56C-957B-445D-91A1-7516409D6986}"/>
              </a:ext>
            </a:extLst>
          </p:cNvPr>
          <p:cNvSpPr/>
          <p:nvPr/>
        </p:nvSpPr>
        <p:spPr bwMode="auto">
          <a:xfrm>
            <a:off x="250825" y="6021388"/>
            <a:ext cx="720725" cy="287337"/>
          </a:xfrm>
          <a:prstGeom prst="stripedRightArrow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27656" name="WordArt 4">
            <a:extLst>
              <a:ext uri="{FF2B5EF4-FFF2-40B4-BE49-F238E27FC236}">
                <a16:creationId xmlns:a16="http://schemas.microsoft.com/office/drawing/2014/main" id="{4852FA86-34CA-4DDF-812F-05C754F0D00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50863" y="762000"/>
            <a:ext cx="2862262" cy="434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海陆变迁的证据</a:t>
            </a:r>
          </a:p>
        </p:txBody>
      </p:sp>
      <p:pic>
        <p:nvPicPr>
          <p:cNvPr id="15" name="Picture 2" descr="0033">
            <a:extLst>
              <a:ext uri="{FF2B5EF4-FFF2-40B4-BE49-F238E27FC236}">
                <a16:creationId xmlns:a16="http://schemas.microsoft.com/office/drawing/2014/main" id="{57463B6E-AF29-48F5-B5B9-78FAFB792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7" t="41249" r="43729" b="36726"/>
          <a:stretch>
            <a:fillRect/>
          </a:stretch>
        </p:blipFill>
        <p:spPr bwMode="auto">
          <a:xfrm>
            <a:off x="323850" y="4030663"/>
            <a:ext cx="3598863" cy="249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3">
            <a:extLst>
              <a:ext uri="{FF2B5EF4-FFF2-40B4-BE49-F238E27FC236}">
                <a16:creationId xmlns:a16="http://schemas.microsoft.com/office/drawing/2014/main" id="{F059B57C-4052-4AF7-AF7C-6B7DD10F0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4149725"/>
            <a:ext cx="35290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在台湾海峡的海底，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发现古河道及森林遗迹。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400" b="1">
              <a:solidFill>
                <a:srgbClr val="00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92CA45-62D9-4910-A11A-F055C9F3F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4943475"/>
            <a:ext cx="36004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证明了</a:t>
            </a:r>
            <a:r>
              <a:rPr lang="zh-CN" altLang="en-US" sz="2400" b="1" u="sng">
                <a:solidFill>
                  <a:srgbClr val="000000"/>
                </a:solidFill>
              </a:rPr>
              <a:t>                            。</a:t>
            </a:r>
            <a:endParaRPr lang="en-US" altLang="zh-CN" sz="2400" b="1" u="sng">
              <a:solidFill>
                <a:srgbClr val="00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491B2A7-F1ED-4723-86DD-ACFB37259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6813" y="4889500"/>
            <a:ext cx="36004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这里原来是陆地</a:t>
            </a:r>
          </a:p>
        </p:txBody>
      </p:sp>
      <p:sp>
        <p:nvSpPr>
          <p:cNvPr id="27661" name="文本框 2">
            <a:extLst>
              <a:ext uri="{FF2B5EF4-FFF2-40B4-BE49-F238E27FC236}">
                <a16:creationId xmlns:a16="http://schemas.microsoft.com/office/drawing/2014/main" id="{68276135-2224-4D40-94AD-456612A09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6488" y="107950"/>
            <a:ext cx="36560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zh-CN" b="1">
                <a:solidFill>
                  <a:srgbClr val="000000"/>
                </a:solidFill>
                <a:sym typeface="宋体" panose="02010600030101010101" pitchFamily="2" charset="-122"/>
              </a:rPr>
              <a:t>第四节</a:t>
            </a:r>
            <a:r>
              <a:rPr lang="en-US" altLang="zh-CN" b="1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zh-CN" b="1">
                <a:solidFill>
                  <a:srgbClr val="000000"/>
                </a:solidFill>
                <a:sym typeface="宋体" panose="02010600030101010101" pitchFamily="2" charset="-122"/>
              </a:rPr>
              <a:t>海陆变迁</a:t>
            </a:r>
            <a:endParaRPr lang="zh-CN" altLang="en-US"/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6" grpId="0"/>
      <p:bldP spid="16" grpId="0"/>
      <p:bldP spid="17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>
            <a:extLst>
              <a:ext uri="{FF2B5EF4-FFF2-40B4-BE49-F238E27FC236}">
                <a16:creationId xmlns:a16="http://schemas.microsoft.com/office/drawing/2014/main" id="{59B486F0-9CF5-40C4-AFF0-D598927220F2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1187450" y="404813"/>
            <a:ext cx="57610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>
                <a:solidFill>
                  <a:srgbClr val="000000"/>
                </a:solidFill>
              </a:rPr>
              <a:t>大陆漂移假说（魏格纳）</a:t>
            </a:r>
          </a:p>
        </p:txBody>
      </p:sp>
      <p:sp>
        <p:nvSpPr>
          <p:cNvPr id="117765" name="Rectangle 5">
            <a:extLst>
              <a:ext uri="{FF2B5EF4-FFF2-40B4-BE49-F238E27FC236}">
                <a16:creationId xmlns:a16="http://schemas.microsoft.com/office/drawing/2014/main" id="{BA576DD9-1131-446B-BDFA-4CEC3E2A9D85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-36513" y="1209675"/>
            <a:ext cx="8540751" cy="308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/>
              <a:t>  </a:t>
            </a:r>
            <a:r>
              <a:rPr lang="en-US" altLang="zh-CN" sz="2400">
                <a:solidFill>
                  <a:srgbClr val="001010"/>
                </a:solidFill>
              </a:rPr>
              <a:t> 1.</a:t>
            </a:r>
            <a:r>
              <a:rPr lang="zh-CN" altLang="en-US" sz="2400" b="1">
                <a:solidFill>
                  <a:srgbClr val="000000"/>
                </a:solidFill>
              </a:rPr>
              <a:t>地球上原先只有一块叫“泛大陆”的庞大陆地，</a:t>
            </a:r>
          </a:p>
          <a:p>
            <a:pPr eaLnBrk="1" hangingPunct="1">
              <a:lnSpc>
                <a:spcPct val="150000"/>
              </a:lnSpc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      被叫做“泛大洋”的海洋所包围。</a:t>
            </a:r>
          </a:p>
          <a:p>
            <a:pPr eaLnBrk="1" hangingPunct="1">
              <a:lnSpc>
                <a:spcPct val="150000"/>
              </a:lnSpc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   </a:t>
            </a:r>
            <a:r>
              <a:rPr lang="en-US" altLang="zh-CN" sz="2400" b="1">
                <a:solidFill>
                  <a:srgbClr val="000000"/>
                </a:solidFill>
              </a:rPr>
              <a:t>2.</a:t>
            </a:r>
            <a:r>
              <a:rPr lang="zh-CN" altLang="en-US" sz="2400" b="1">
                <a:solidFill>
                  <a:srgbClr val="000000"/>
                </a:solidFill>
              </a:rPr>
              <a:t>大约两亿年以前，泛大陆开始破裂成“碎块”，越漂越远。</a:t>
            </a:r>
          </a:p>
          <a:p>
            <a:pPr eaLnBrk="1" hangingPunct="1">
              <a:lnSpc>
                <a:spcPct val="150000"/>
              </a:lnSpc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   </a:t>
            </a:r>
            <a:r>
              <a:rPr lang="en-US" altLang="zh-CN" sz="2400" b="1">
                <a:solidFill>
                  <a:srgbClr val="000000"/>
                </a:solidFill>
              </a:rPr>
              <a:t>3.</a:t>
            </a:r>
            <a:r>
              <a:rPr lang="zh-CN" altLang="en-US" sz="2400" b="1">
                <a:solidFill>
                  <a:srgbClr val="000000"/>
                </a:solidFill>
              </a:rPr>
              <a:t>距今大约两三百万年前，这些漂移的大陆漂到今天的位置，形成现在七大洲、四大洋的基本面貌。</a:t>
            </a:r>
          </a:p>
        </p:txBody>
      </p:sp>
      <p:pic>
        <p:nvPicPr>
          <p:cNvPr id="28676" name="Picture 5" descr="大陆漂移的过程">
            <a:extLst>
              <a:ext uri="{FF2B5EF4-FFF2-40B4-BE49-F238E27FC236}">
                <a16:creationId xmlns:a16="http://schemas.microsoft.com/office/drawing/2014/main" id="{FA959F70-7A1E-41E3-8310-0FB257464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t="252" b="70808"/>
          <a:stretch>
            <a:fillRect/>
          </a:stretch>
        </p:blipFill>
        <p:spPr bwMode="auto">
          <a:xfrm>
            <a:off x="180975" y="4438650"/>
            <a:ext cx="3167063" cy="2159000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7" name="Picture 6" descr="大陆漂移的过程">
            <a:extLst>
              <a:ext uri="{FF2B5EF4-FFF2-40B4-BE49-F238E27FC236}">
                <a16:creationId xmlns:a16="http://schemas.microsoft.com/office/drawing/2014/main" id="{01814386-27D6-4B9C-9C03-3425F91F5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44" b="34006"/>
          <a:stretch>
            <a:fillRect/>
          </a:stretch>
        </p:blipFill>
        <p:spPr bwMode="auto">
          <a:xfrm>
            <a:off x="3492500" y="4437063"/>
            <a:ext cx="2663825" cy="2160587"/>
          </a:xfrm>
          <a:prstGeom prst="rect">
            <a:avLst/>
          </a:prstGeom>
          <a:solidFill>
            <a:schemeClr val="accent2"/>
          </a:solidFill>
          <a:ln w="9525">
            <a:solidFill>
              <a:srgbClr val="FF00FF"/>
            </a:solidFill>
            <a:miter lim="800000"/>
            <a:headEnd/>
            <a:tailEnd/>
          </a:ln>
        </p:spPr>
      </p:pic>
      <p:pic>
        <p:nvPicPr>
          <p:cNvPr id="28678" name="Picture 7" descr="大陆漂移的过程">
            <a:extLst>
              <a:ext uri="{FF2B5EF4-FFF2-40B4-BE49-F238E27FC236}">
                <a16:creationId xmlns:a16="http://schemas.microsoft.com/office/drawing/2014/main" id="{05C958AB-805B-468B-8CB6-188876241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01"/>
          <a:stretch>
            <a:fillRect/>
          </a:stretch>
        </p:blipFill>
        <p:spPr bwMode="auto">
          <a:xfrm>
            <a:off x="6227763" y="4437063"/>
            <a:ext cx="2698750" cy="2159000"/>
          </a:xfrm>
          <a:prstGeom prst="rect">
            <a:avLst/>
          </a:prstGeom>
          <a:solidFill>
            <a:srgbClr val="FF0066"/>
          </a:solidFill>
          <a:ln w="9525">
            <a:solidFill>
              <a:srgbClr val="FF00FF"/>
            </a:solidFill>
            <a:miter lim="800000"/>
            <a:headEnd/>
            <a:tailEnd/>
          </a:ln>
        </p:spPr>
      </p:pic>
      <p:pic>
        <p:nvPicPr>
          <p:cNvPr id="28679" name="Picture 2" descr="2">
            <a:extLst>
              <a:ext uri="{FF2B5EF4-FFF2-40B4-BE49-F238E27FC236}">
                <a16:creationId xmlns:a16="http://schemas.microsoft.com/office/drawing/2014/main" id="{CB236E50-1ECE-4150-996D-1934FD5ED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260350"/>
            <a:ext cx="20161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7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77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77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77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8" descr="X15aa">
            <a:extLst>
              <a:ext uri="{FF2B5EF4-FFF2-40B4-BE49-F238E27FC236}">
                <a16:creationId xmlns:a16="http://schemas.microsoft.com/office/drawing/2014/main" id="{D0CACB55-5CBC-423A-9EFD-9B0C48577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3789363"/>
            <a:ext cx="4681537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7" name="Text Box 3">
            <a:extLst>
              <a:ext uri="{FF2B5EF4-FFF2-40B4-BE49-F238E27FC236}">
                <a16:creationId xmlns:a16="http://schemas.microsoft.com/office/drawing/2014/main" id="{E84C3C6D-B44D-4930-9E02-E69472C3C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373063"/>
            <a:ext cx="7921625" cy="8239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板块构造学说</a:t>
            </a:r>
          </a:p>
        </p:txBody>
      </p:sp>
      <p:sp>
        <p:nvSpPr>
          <p:cNvPr id="29700" name="Text Box 7">
            <a:extLst>
              <a:ext uri="{FF2B5EF4-FFF2-40B4-BE49-F238E27FC236}">
                <a16:creationId xmlns:a16="http://schemas.microsoft.com/office/drawing/2014/main" id="{03290120-6BAA-47B6-990C-73C269AC7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2840038"/>
            <a:ext cx="18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/>
          </a:p>
        </p:txBody>
      </p:sp>
      <p:sp>
        <p:nvSpPr>
          <p:cNvPr id="98321" name="Text Box 17">
            <a:extLst>
              <a:ext uri="{FF2B5EF4-FFF2-40B4-BE49-F238E27FC236}">
                <a16:creationId xmlns:a16="http://schemas.microsoft.com/office/drawing/2014/main" id="{AFF06FAA-F702-4A6B-AD43-B8574CDB1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" y="1177925"/>
            <a:ext cx="73453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8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地球的岩石圈是由</a:t>
            </a:r>
            <a:r>
              <a:rPr lang="zh-CN" altLang="en-US" sz="2800" b="1" u="sng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lang="zh-CN" altLang="en-US" sz="28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拼合而成的。</a:t>
            </a:r>
          </a:p>
        </p:txBody>
      </p:sp>
      <p:sp>
        <p:nvSpPr>
          <p:cNvPr id="29702" name="Rectangle 19">
            <a:extLst>
              <a:ext uri="{FF2B5EF4-FFF2-40B4-BE49-F238E27FC236}">
                <a16:creationId xmlns:a16="http://schemas.microsoft.com/office/drawing/2014/main" id="{57A0CC3C-418E-4C34-BDB2-54A7CC922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65976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/>
          </a:p>
        </p:txBody>
      </p:sp>
      <p:sp>
        <p:nvSpPr>
          <p:cNvPr id="29703" name="Rectangle 20">
            <a:extLst>
              <a:ext uri="{FF2B5EF4-FFF2-40B4-BE49-F238E27FC236}">
                <a16:creationId xmlns:a16="http://schemas.microsoft.com/office/drawing/2014/main" id="{01AD9C61-919C-483B-8976-E11E0D4BE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652462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/>
          </a:p>
        </p:txBody>
      </p:sp>
      <p:sp>
        <p:nvSpPr>
          <p:cNvPr id="10" name="Text Box 21">
            <a:extLst>
              <a:ext uri="{FF2B5EF4-FFF2-40B4-BE49-F238E27FC236}">
                <a16:creationId xmlns:a16="http://schemas.microsoft.com/office/drawing/2014/main" id="{F141A689-CD94-4ED0-8635-2B0544572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1104900"/>
            <a:ext cx="9064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板块</a:t>
            </a: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884DB944-EFD2-43A6-9063-6E3A5A33A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68116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8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全球主要有</a:t>
            </a:r>
            <a:r>
              <a:rPr lang="zh-CN" altLang="en-US" sz="2800" b="1" u="sng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8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大板块，此外，还有许多小板块。</a:t>
            </a:r>
          </a:p>
        </p:txBody>
      </p:sp>
      <p:sp>
        <p:nvSpPr>
          <p:cNvPr id="12" name="Text Box 21">
            <a:extLst>
              <a:ext uri="{FF2B5EF4-FFF2-40B4-BE49-F238E27FC236}">
                <a16:creationId xmlns:a16="http://schemas.microsoft.com/office/drawing/2014/main" id="{F9C3A1D8-244B-48F6-B745-73E1E32F5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2088" y="1611313"/>
            <a:ext cx="5445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六</a:t>
            </a:r>
          </a:p>
        </p:txBody>
      </p:sp>
      <p:sp>
        <p:nvSpPr>
          <p:cNvPr id="13" name="Text Box 17">
            <a:extLst>
              <a:ext uri="{FF2B5EF4-FFF2-40B4-BE49-F238E27FC236}">
                <a16:creationId xmlns:a16="http://schemas.microsoft.com/office/drawing/2014/main" id="{0FEE4F2A-39C6-46A6-85EA-DE0E0588B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205038"/>
            <a:ext cx="820737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101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800" b="1">
                <a:solidFill>
                  <a:srgbClr val="00101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六大板块中，</a:t>
            </a:r>
            <a:r>
              <a:rPr lang="zh-CN" altLang="en-US" sz="2800" b="1" u="sng">
                <a:solidFill>
                  <a:srgbClr val="00101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</a:t>
            </a:r>
            <a:r>
              <a:rPr lang="zh-CN" altLang="en-US" sz="2800" b="1">
                <a:solidFill>
                  <a:srgbClr val="00101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板块几乎全部是海洋， 其余板块既包括大陆，又包括海洋。</a:t>
            </a:r>
          </a:p>
        </p:txBody>
      </p:sp>
      <p:sp>
        <p:nvSpPr>
          <p:cNvPr id="14" name="Text Box 21">
            <a:extLst>
              <a:ext uri="{FF2B5EF4-FFF2-40B4-BE49-F238E27FC236}">
                <a16:creationId xmlns:a16="http://schemas.microsoft.com/office/drawing/2014/main" id="{15D91E19-F1AE-4B71-97DE-E22635613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175" y="2185988"/>
            <a:ext cx="12668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太平洋</a:t>
            </a:r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6257FF14-A952-49BB-80B2-A14ED5A79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3141663"/>
            <a:ext cx="91440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101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sz="2800" b="1">
                <a:solidFill>
                  <a:srgbClr val="00101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海洋与陆地的相对位置是</a:t>
            </a:r>
            <a:r>
              <a:rPr lang="zh-CN" altLang="en-US" sz="2800" b="1" u="sng">
                <a:solidFill>
                  <a:srgbClr val="00101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</a:t>
            </a:r>
            <a:r>
              <a:rPr lang="zh-CN" altLang="en-US" sz="2800" b="1">
                <a:solidFill>
                  <a:srgbClr val="00101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0E90D385-B7C1-455F-AA90-413419641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3122613"/>
            <a:ext cx="16271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不断变化</a:t>
            </a: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BD512059-68CB-4628-8869-F70A73001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3644900"/>
            <a:ext cx="8280400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7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101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2800" b="1">
                <a:solidFill>
                  <a:srgbClr val="00101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一般来说，板块的</a:t>
            </a:r>
            <a:r>
              <a:rPr lang="zh-CN" altLang="en-US" sz="2800" b="1" u="sng">
                <a:solidFill>
                  <a:srgbClr val="00101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2800" b="1">
                <a:solidFill>
                  <a:srgbClr val="00101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，地壳比较稳定；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Tx/>
              <a:buNone/>
            </a:pPr>
            <a:r>
              <a:rPr lang="zh-CN" altLang="en-US" sz="2800" b="1" u="sng">
                <a:solidFill>
                  <a:srgbClr val="00101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</a:t>
            </a:r>
            <a:r>
              <a:rPr lang="zh-CN" altLang="en-US" sz="2800" b="1">
                <a:solidFill>
                  <a:srgbClr val="00101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地带，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101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有的张裂拉伸，有的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101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挤压碰撞，地壳比较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Tx/>
              <a:buNone/>
            </a:pPr>
            <a:r>
              <a:rPr lang="zh-CN" altLang="en-US" sz="2800" b="1" u="sng">
                <a:solidFill>
                  <a:srgbClr val="00101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</a:t>
            </a:r>
            <a:r>
              <a:rPr lang="zh-CN" altLang="en-US" sz="2800" b="1">
                <a:solidFill>
                  <a:srgbClr val="00101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18" name="Text Box 21">
            <a:extLst>
              <a:ext uri="{FF2B5EF4-FFF2-40B4-BE49-F238E27FC236}">
                <a16:creationId xmlns:a16="http://schemas.microsoft.com/office/drawing/2014/main" id="{22B5C31C-C30C-4F35-B77E-28CFC2E11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3625850"/>
            <a:ext cx="904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内部</a:t>
            </a:r>
          </a:p>
        </p:txBody>
      </p:sp>
      <p:sp>
        <p:nvSpPr>
          <p:cNvPr id="19" name="Text Box 21">
            <a:extLst>
              <a:ext uri="{FF2B5EF4-FFF2-40B4-BE49-F238E27FC236}">
                <a16:creationId xmlns:a16="http://schemas.microsoft.com/office/drawing/2014/main" id="{61653AC9-3695-4992-8741-A6A316DDA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119563"/>
            <a:ext cx="2660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板块与板块交界的</a:t>
            </a:r>
          </a:p>
        </p:txBody>
      </p:sp>
      <p:sp>
        <p:nvSpPr>
          <p:cNvPr id="20" name="Text Box 21">
            <a:extLst>
              <a:ext uri="{FF2B5EF4-FFF2-40B4-BE49-F238E27FC236}">
                <a16:creationId xmlns:a16="http://schemas.microsoft.com/office/drawing/2014/main" id="{F3BE8E2C-75BD-4C4C-A9DD-FA9EE6602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499100"/>
            <a:ext cx="9064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活跃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8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21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9A24AF4-E369-46E8-A1C5-5CF9059226CA}"/>
              </a:ext>
            </a:extLst>
          </p:cNvPr>
          <p:cNvSpPr txBox="1"/>
          <p:nvPr/>
        </p:nvSpPr>
        <p:spPr>
          <a:xfrm>
            <a:off x="2818129" y="5359400"/>
            <a:ext cx="4613275" cy="460375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</a:bodyPr>
          <a:lstStyle/>
          <a:p>
            <a:pPr eaLnBrk="1" hangingPunct="1">
              <a:defRPr/>
            </a:pPr>
            <a:r>
              <a:rPr lang="zh-CN" altLang="en-US" sz="240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板块运动微视频</a:t>
            </a:r>
          </a:p>
        </p:txBody>
      </p:sp>
      <p:pic>
        <p:nvPicPr>
          <p:cNvPr id="4" name="2-4-1板块运动">
            <a:hlinkClick r:id="" action="ppaction://media"/>
            <a:extLst>
              <a:ext uri="{FF2B5EF4-FFF2-40B4-BE49-F238E27FC236}">
                <a16:creationId xmlns:a16="http://schemas.microsoft.com/office/drawing/2014/main" id="{573C8E3B-838C-4470-969A-5164ED10BC3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90744" y="764704"/>
            <a:ext cx="5940660" cy="4455495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6" name="图片 223235">
            <a:extLst>
              <a:ext uri="{FF2B5EF4-FFF2-40B4-BE49-F238E27FC236}">
                <a16:creationId xmlns:a16="http://schemas.microsoft.com/office/drawing/2014/main" id="{0A5895C7-B9D2-48CF-8979-15FC0DCB1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723900"/>
            <a:ext cx="5175250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237" name="文本框 223236">
            <a:extLst>
              <a:ext uri="{FF2B5EF4-FFF2-40B4-BE49-F238E27FC236}">
                <a16:creationId xmlns:a16="http://schemas.microsoft.com/office/drawing/2014/main" id="{56D068AF-F23A-48F0-9B08-1DCA8EEB4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3" y="4100513"/>
            <a:ext cx="7848600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latin typeface="宋体" panose="02010600030101010101" pitchFamily="2" charset="-122"/>
              </a:rPr>
              <a:t>A </a:t>
            </a:r>
            <a:r>
              <a:rPr lang="en-US" altLang="zh-CN" sz="1800" u="sng">
                <a:latin typeface="宋体" panose="02010600030101010101" pitchFamily="2" charset="-122"/>
              </a:rPr>
              <a:t>_______</a:t>
            </a:r>
            <a:r>
              <a:rPr lang="zh-CN" altLang="en-US" sz="1800">
                <a:latin typeface="宋体" panose="02010600030101010101" pitchFamily="2" charset="-122"/>
              </a:rPr>
              <a:t>板块   </a:t>
            </a:r>
            <a:r>
              <a:rPr lang="en-US" altLang="zh-CN" sz="1800">
                <a:latin typeface="宋体" panose="02010600030101010101" pitchFamily="2" charset="-122"/>
              </a:rPr>
              <a:t>B </a:t>
            </a:r>
            <a:r>
              <a:rPr lang="en-US" altLang="zh-CN" sz="1800" u="sng">
                <a:latin typeface="宋体" panose="02010600030101010101" pitchFamily="2" charset="-122"/>
              </a:rPr>
              <a:t>_______</a:t>
            </a:r>
            <a:r>
              <a:rPr lang="zh-CN" altLang="en-US" sz="1800">
                <a:latin typeface="宋体" panose="02010600030101010101" pitchFamily="2" charset="-122"/>
              </a:rPr>
              <a:t>板块   </a:t>
            </a:r>
            <a:r>
              <a:rPr lang="en-US" altLang="zh-CN" sz="1800">
                <a:latin typeface="宋体" panose="02010600030101010101" pitchFamily="2" charset="-122"/>
              </a:rPr>
              <a:t>C_______</a:t>
            </a:r>
            <a:r>
              <a:rPr lang="zh-CN" altLang="en-US" sz="1800">
                <a:latin typeface="宋体" panose="02010600030101010101" pitchFamily="2" charset="-122"/>
              </a:rPr>
              <a:t>板块 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latin typeface="宋体" panose="02010600030101010101" pitchFamily="2" charset="-122"/>
              </a:rPr>
              <a:t>D </a:t>
            </a:r>
            <a:r>
              <a:rPr lang="en-US" altLang="zh-CN" sz="1800" u="sng">
                <a:latin typeface="宋体" panose="02010600030101010101" pitchFamily="2" charset="-122"/>
              </a:rPr>
              <a:t>_______</a:t>
            </a:r>
            <a:r>
              <a:rPr lang="zh-CN" altLang="en-US" sz="1800">
                <a:latin typeface="宋体" panose="02010600030101010101" pitchFamily="2" charset="-122"/>
              </a:rPr>
              <a:t>板块   </a:t>
            </a:r>
            <a:r>
              <a:rPr lang="en-US" altLang="zh-CN" sz="1800">
                <a:latin typeface="宋体" panose="02010600030101010101" pitchFamily="2" charset="-122"/>
              </a:rPr>
              <a:t>E </a:t>
            </a:r>
            <a:r>
              <a:rPr lang="en-US" altLang="zh-CN" sz="1800" u="sng">
                <a:latin typeface="宋体" panose="02010600030101010101" pitchFamily="2" charset="-122"/>
              </a:rPr>
              <a:t>_______</a:t>
            </a:r>
            <a:r>
              <a:rPr lang="zh-CN" altLang="en-US" sz="1800">
                <a:latin typeface="宋体" panose="02010600030101010101" pitchFamily="2" charset="-122"/>
              </a:rPr>
              <a:t>板块   </a:t>
            </a:r>
            <a:r>
              <a:rPr lang="en-US" altLang="zh-CN" sz="1800">
                <a:latin typeface="宋体" panose="02010600030101010101" pitchFamily="2" charset="-122"/>
              </a:rPr>
              <a:t>F </a:t>
            </a:r>
            <a:r>
              <a:rPr lang="en-US" altLang="zh-CN" sz="1800" u="sng">
                <a:latin typeface="宋体" panose="02010600030101010101" pitchFamily="2" charset="-122"/>
              </a:rPr>
              <a:t>______</a:t>
            </a:r>
            <a:r>
              <a:rPr lang="zh-CN" altLang="en-US" sz="1800">
                <a:latin typeface="宋体" panose="02010600030101010101" pitchFamily="2" charset="-122"/>
              </a:rPr>
              <a:t>板块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23238" name="文本框 223237">
            <a:extLst>
              <a:ext uri="{FF2B5EF4-FFF2-40B4-BE49-F238E27FC236}">
                <a16:creationId xmlns:a16="http://schemas.microsoft.com/office/drawing/2014/main" id="{A2CB47EA-6119-421A-8AF2-9B73F6C19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4156075"/>
            <a:ext cx="790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宋体" panose="02010600030101010101" pitchFamily="2" charset="-122"/>
              </a:rPr>
              <a:t>欧亚</a:t>
            </a:r>
          </a:p>
        </p:txBody>
      </p:sp>
      <p:sp>
        <p:nvSpPr>
          <p:cNvPr id="223239" name="文本框 223238">
            <a:extLst>
              <a:ext uri="{FF2B5EF4-FFF2-40B4-BE49-F238E27FC236}">
                <a16:creationId xmlns:a16="http://schemas.microsoft.com/office/drawing/2014/main" id="{89C6F0B3-E9D2-46DA-9906-24E2615D7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156075"/>
            <a:ext cx="790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宋体" panose="02010600030101010101" pitchFamily="2" charset="-122"/>
              </a:rPr>
              <a:t>非洲</a:t>
            </a:r>
          </a:p>
        </p:txBody>
      </p:sp>
      <p:sp>
        <p:nvSpPr>
          <p:cNvPr id="223240" name="文本框 223239">
            <a:extLst>
              <a:ext uri="{FF2B5EF4-FFF2-40B4-BE49-F238E27FC236}">
                <a16:creationId xmlns:a16="http://schemas.microsoft.com/office/drawing/2014/main" id="{5F6DB187-C496-4882-B499-3B94FBA6E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513" y="4156075"/>
            <a:ext cx="1095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宋体" panose="02010600030101010101" pitchFamily="2" charset="-122"/>
              </a:rPr>
              <a:t>印度洋</a:t>
            </a:r>
          </a:p>
        </p:txBody>
      </p:sp>
      <p:sp>
        <p:nvSpPr>
          <p:cNvPr id="223241" name="文本框 223240">
            <a:extLst>
              <a:ext uri="{FF2B5EF4-FFF2-40B4-BE49-F238E27FC236}">
                <a16:creationId xmlns:a16="http://schemas.microsoft.com/office/drawing/2014/main" id="{F6019E52-5C3D-433A-ABC2-38A33C762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4613275"/>
            <a:ext cx="1095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宋体" panose="02010600030101010101" pitchFamily="2" charset="-122"/>
              </a:rPr>
              <a:t>太平洋</a:t>
            </a:r>
          </a:p>
        </p:txBody>
      </p:sp>
      <p:sp>
        <p:nvSpPr>
          <p:cNvPr id="223243" name="文本框 223242">
            <a:extLst>
              <a:ext uri="{FF2B5EF4-FFF2-40B4-BE49-F238E27FC236}">
                <a16:creationId xmlns:a16="http://schemas.microsoft.com/office/drawing/2014/main" id="{B833D961-25A2-4E76-8852-BD0FF469B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5488" y="4541838"/>
            <a:ext cx="790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宋体" panose="02010600030101010101" pitchFamily="2" charset="-122"/>
              </a:rPr>
              <a:t>美洲</a:t>
            </a:r>
          </a:p>
        </p:txBody>
      </p:sp>
      <p:sp>
        <p:nvSpPr>
          <p:cNvPr id="223244" name="文本框 223243">
            <a:extLst>
              <a:ext uri="{FF2B5EF4-FFF2-40B4-BE49-F238E27FC236}">
                <a16:creationId xmlns:a16="http://schemas.microsoft.com/office/drawing/2014/main" id="{F060807B-3BA3-4F84-A411-A55BF3485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513" y="4541838"/>
            <a:ext cx="1095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宋体" panose="02010600030101010101" pitchFamily="2" charset="-122"/>
              </a:rPr>
              <a:t>南极洲</a:t>
            </a:r>
          </a:p>
        </p:txBody>
      </p:sp>
      <p:sp>
        <p:nvSpPr>
          <p:cNvPr id="31754" name="文本框 1">
            <a:extLst>
              <a:ext uri="{FF2B5EF4-FFF2-40B4-BE49-F238E27FC236}">
                <a16:creationId xmlns:a16="http://schemas.microsoft.com/office/drawing/2014/main" id="{656140C6-7810-4AEB-B16A-FD0F3DD33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139700"/>
            <a:ext cx="7054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/>
              <a:t>你能说出下列板块的名称吗？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2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223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3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3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3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32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32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32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32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32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32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32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32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3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3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3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32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32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32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32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32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32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32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32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3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3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3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32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32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32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32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32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32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32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32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7" grpId="0"/>
      <p:bldP spid="223238" grpId="0"/>
      <p:bldP spid="223239" grpId="0"/>
      <p:bldP spid="223240" grpId="0"/>
      <p:bldP spid="223241" grpId="0"/>
      <p:bldP spid="223243" grpId="0"/>
      <p:bldP spid="2232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世界火山和地震分布图">
            <a:extLst>
              <a:ext uri="{FF2B5EF4-FFF2-40B4-BE49-F238E27FC236}">
                <a16:creationId xmlns:a16="http://schemas.microsoft.com/office/drawing/2014/main" id="{B5A73688-FA7B-4FCD-AE2A-98390DF8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975"/>
            <a:ext cx="9144000" cy="5459413"/>
          </a:xfrm>
          <a:prstGeom prst="rect">
            <a:avLst/>
          </a:prstGeom>
          <a:noFill/>
          <a:ln w="152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355" name="Text Box 3">
            <a:extLst>
              <a:ext uri="{FF2B5EF4-FFF2-40B4-BE49-F238E27FC236}">
                <a16:creationId xmlns:a16="http://schemas.microsoft.com/office/drawing/2014/main" id="{663BA555-408E-4472-9273-C5DBEC890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8913"/>
            <a:ext cx="7921625" cy="8239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火山与地震</a:t>
            </a:r>
          </a:p>
        </p:txBody>
      </p:sp>
      <p:sp>
        <p:nvSpPr>
          <p:cNvPr id="100357" name="Freeform 5">
            <a:extLst>
              <a:ext uri="{FF2B5EF4-FFF2-40B4-BE49-F238E27FC236}">
                <a16:creationId xmlns:a16="http://schemas.microsoft.com/office/drawing/2014/main" id="{770A0209-F9B3-419A-8BCF-A8931528B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252663"/>
            <a:ext cx="3036888" cy="1835150"/>
          </a:xfrm>
          <a:custGeom>
            <a:avLst/>
            <a:gdLst>
              <a:gd name="T0" fmla="*/ 0 w 1913"/>
              <a:gd name="T1" fmla="*/ 2147483646 h 1156"/>
              <a:gd name="T2" fmla="*/ 2147483646 w 1913"/>
              <a:gd name="T3" fmla="*/ 2147483646 h 1156"/>
              <a:gd name="T4" fmla="*/ 2147483646 w 1913"/>
              <a:gd name="T5" fmla="*/ 2147483646 h 1156"/>
              <a:gd name="T6" fmla="*/ 2147483646 w 1913"/>
              <a:gd name="T7" fmla="*/ 2147483646 h 1156"/>
              <a:gd name="T8" fmla="*/ 2147483646 w 1913"/>
              <a:gd name="T9" fmla="*/ 2147483646 h 1156"/>
              <a:gd name="T10" fmla="*/ 2147483646 w 1913"/>
              <a:gd name="T11" fmla="*/ 2147483646 h 1156"/>
              <a:gd name="T12" fmla="*/ 2147483646 w 1913"/>
              <a:gd name="T13" fmla="*/ 2147483646 h 1156"/>
              <a:gd name="T14" fmla="*/ 2147483646 w 1913"/>
              <a:gd name="T15" fmla="*/ 2147483646 h 1156"/>
              <a:gd name="T16" fmla="*/ 2147483646 w 1913"/>
              <a:gd name="T17" fmla="*/ 2147483646 h 1156"/>
              <a:gd name="T18" fmla="*/ 2147483646 w 1913"/>
              <a:gd name="T19" fmla="*/ 2147483646 h 1156"/>
              <a:gd name="T20" fmla="*/ 2147483646 w 1913"/>
              <a:gd name="T21" fmla="*/ 2147483646 h 1156"/>
              <a:gd name="T22" fmla="*/ 2147483646 w 1913"/>
              <a:gd name="T23" fmla="*/ 2147483646 h 1156"/>
              <a:gd name="T24" fmla="*/ 2147483646 w 1913"/>
              <a:gd name="T25" fmla="*/ 2147483646 h 115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913"/>
              <a:gd name="T40" fmla="*/ 0 h 1156"/>
              <a:gd name="T41" fmla="*/ 1913 w 1913"/>
              <a:gd name="T42" fmla="*/ 1156 h 115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913" h="1156">
                <a:moveTo>
                  <a:pt x="0" y="106"/>
                </a:moveTo>
                <a:cubicBezTo>
                  <a:pt x="87" y="136"/>
                  <a:pt x="174" y="166"/>
                  <a:pt x="272" y="151"/>
                </a:cubicBezTo>
                <a:cubicBezTo>
                  <a:pt x="370" y="136"/>
                  <a:pt x="499" y="0"/>
                  <a:pt x="590" y="15"/>
                </a:cubicBezTo>
                <a:cubicBezTo>
                  <a:pt x="681" y="30"/>
                  <a:pt x="763" y="181"/>
                  <a:pt x="816" y="242"/>
                </a:cubicBezTo>
                <a:cubicBezTo>
                  <a:pt x="869" y="303"/>
                  <a:pt x="862" y="348"/>
                  <a:pt x="907" y="378"/>
                </a:cubicBezTo>
                <a:cubicBezTo>
                  <a:pt x="952" y="408"/>
                  <a:pt x="1044" y="430"/>
                  <a:pt x="1089" y="423"/>
                </a:cubicBezTo>
                <a:cubicBezTo>
                  <a:pt x="1134" y="416"/>
                  <a:pt x="1111" y="303"/>
                  <a:pt x="1179" y="333"/>
                </a:cubicBezTo>
                <a:cubicBezTo>
                  <a:pt x="1247" y="363"/>
                  <a:pt x="1452" y="537"/>
                  <a:pt x="1497" y="605"/>
                </a:cubicBezTo>
                <a:cubicBezTo>
                  <a:pt x="1542" y="673"/>
                  <a:pt x="1451" y="681"/>
                  <a:pt x="1451" y="741"/>
                </a:cubicBezTo>
                <a:cubicBezTo>
                  <a:pt x="1451" y="801"/>
                  <a:pt x="1474" y="907"/>
                  <a:pt x="1497" y="968"/>
                </a:cubicBezTo>
                <a:cubicBezTo>
                  <a:pt x="1520" y="1029"/>
                  <a:pt x="1528" y="1074"/>
                  <a:pt x="1588" y="1104"/>
                </a:cubicBezTo>
                <a:cubicBezTo>
                  <a:pt x="1648" y="1134"/>
                  <a:pt x="1807" y="1156"/>
                  <a:pt x="1860" y="1149"/>
                </a:cubicBezTo>
                <a:cubicBezTo>
                  <a:pt x="1913" y="1142"/>
                  <a:pt x="1909" y="1100"/>
                  <a:pt x="1905" y="1059"/>
                </a:cubicBezTo>
              </a:path>
            </a:pathLst>
          </a:custGeom>
          <a:noFill/>
          <a:ln w="203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630FDEAB-54C8-4176-9A55-E1CD2A7EC5C9}"/>
              </a:ext>
            </a:extLst>
          </p:cNvPr>
          <p:cNvGrpSpPr>
            <a:grpSpLocks/>
          </p:cNvGrpSpPr>
          <p:nvPr/>
        </p:nvGrpSpPr>
        <p:grpSpPr bwMode="auto">
          <a:xfrm>
            <a:off x="3648075" y="1965325"/>
            <a:ext cx="4344988" cy="3995738"/>
            <a:chOff x="2298" y="1238"/>
            <a:chExt cx="2737" cy="2517"/>
          </a:xfrm>
        </p:grpSpPr>
        <p:grpSp>
          <p:nvGrpSpPr>
            <p:cNvPr id="32778" name="Group 7">
              <a:extLst>
                <a:ext uri="{FF2B5EF4-FFF2-40B4-BE49-F238E27FC236}">
                  <a16:creationId xmlns:a16="http://schemas.microsoft.com/office/drawing/2014/main" id="{B92D471F-0DF3-44F1-BCCA-BC05192911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8" y="1525"/>
              <a:ext cx="915" cy="2041"/>
              <a:chOff x="2298" y="1525"/>
              <a:chExt cx="915" cy="2041"/>
            </a:xfrm>
          </p:grpSpPr>
          <p:sp>
            <p:nvSpPr>
              <p:cNvPr id="32781" name="Freeform 8">
                <a:extLst>
                  <a:ext uri="{FF2B5EF4-FFF2-40B4-BE49-F238E27FC236}">
                    <a16:creationId xmlns:a16="http://schemas.microsoft.com/office/drawing/2014/main" id="{A8B7A52F-B32B-4B9F-9A65-49894F281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8" y="1525"/>
                <a:ext cx="915" cy="2041"/>
              </a:xfrm>
              <a:custGeom>
                <a:avLst/>
                <a:gdLst>
                  <a:gd name="T0" fmla="*/ 582 w 915"/>
                  <a:gd name="T1" fmla="*/ 2041 h 2041"/>
                  <a:gd name="T2" fmla="*/ 763 w 915"/>
                  <a:gd name="T3" fmla="*/ 1724 h 2041"/>
                  <a:gd name="T4" fmla="*/ 763 w 915"/>
                  <a:gd name="T5" fmla="*/ 1678 h 2041"/>
                  <a:gd name="T6" fmla="*/ 900 w 915"/>
                  <a:gd name="T7" fmla="*/ 1361 h 2041"/>
                  <a:gd name="T8" fmla="*/ 673 w 915"/>
                  <a:gd name="T9" fmla="*/ 1179 h 2041"/>
                  <a:gd name="T10" fmla="*/ 355 w 915"/>
                  <a:gd name="T11" fmla="*/ 953 h 2041"/>
                  <a:gd name="T12" fmla="*/ 174 w 915"/>
                  <a:gd name="T13" fmla="*/ 953 h 2041"/>
                  <a:gd name="T14" fmla="*/ 38 w 915"/>
                  <a:gd name="T15" fmla="*/ 771 h 2041"/>
                  <a:gd name="T16" fmla="*/ 38 w 915"/>
                  <a:gd name="T17" fmla="*/ 499 h 2041"/>
                  <a:gd name="T18" fmla="*/ 264 w 915"/>
                  <a:gd name="T19" fmla="*/ 272 h 2041"/>
                  <a:gd name="T20" fmla="*/ 401 w 915"/>
                  <a:gd name="T21" fmla="*/ 0 h 204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15"/>
                  <a:gd name="T34" fmla="*/ 0 h 2041"/>
                  <a:gd name="T35" fmla="*/ 915 w 915"/>
                  <a:gd name="T36" fmla="*/ 2041 h 204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15" h="2041">
                    <a:moveTo>
                      <a:pt x="582" y="2041"/>
                    </a:moveTo>
                    <a:cubicBezTo>
                      <a:pt x="657" y="1912"/>
                      <a:pt x="733" y="1784"/>
                      <a:pt x="763" y="1724"/>
                    </a:cubicBezTo>
                    <a:cubicBezTo>
                      <a:pt x="793" y="1664"/>
                      <a:pt x="740" y="1739"/>
                      <a:pt x="763" y="1678"/>
                    </a:cubicBezTo>
                    <a:cubicBezTo>
                      <a:pt x="786" y="1617"/>
                      <a:pt x="915" y="1444"/>
                      <a:pt x="900" y="1361"/>
                    </a:cubicBezTo>
                    <a:cubicBezTo>
                      <a:pt x="885" y="1278"/>
                      <a:pt x="764" y="1247"/>
                      <a:pt x="673" y="1179"/>
                    </a:cubicBezTo>
                    <a:cubicBezTo>
                      <a:pt x="582" y="1111"/>
                      <a:pt x="438" y="991"/>
                      <a:pt x="355" y="953"/>
                    </a:cubicBezTo>
                    <a:cubicBezTo>
                      <a:pt x="272" y="915"/>
                      <a:pt x="227" y="983"/>
                      <a:pt x="174" y="953"/>
                    </a:cubicBezTo>
                    <a:cubicBezTo>
                      <a:pt x="121" y="923"/>
                      <a:pt x="61" y="847"/>
                      <a:pt x="38" y="771"/>
                    </a:cubicBezTo>
                    <a:cubicBezTo>
                      <a:pt x="15" y="695"/>
                      <a:pt x="0" y="582"/>
                      <a:pt x="38" y="499"/>
                    </a:cubicBezTo>
                    <a:cubicBezTo>
                      <a:pt x="76" y="416"/>
                      <a:pt x="204" y="355"/>
                      <a:pt x="264" y="272"/>
                    </a:cubicBezTo>
                    <a:cubicBezTo>
                      <a:pt x="324" y="189"/>
                      <a:pt x="362" y="94"/>
                      <a:pt x="401" y="0"/>
                    </a:cubicBezTo>
                  </a:path>
                </a:pathLst>
              </a:custGeom>
              <a:noFill/>
              <a:ln w="203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82" name="Freeform 9">
                <a:extLst>
                  <a:ext uri="{FF2B5EF4-FFF2-40B4-BE49-F238E27FC236}">
                    <a16:creationId xmlns:a16="http://schemas.microsoft.com/office/drawing/2014/main" id="{A970D9AB-259C-40B9-B5F8-04271BA70F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" y="1797"/>
                <a:ext cx="160" cy="681"/>
              </a:xfrm>
              <a:custGeom>
                <a:avLst/>
                <a:gdLst>
                  <a:gd name="T0" fmla="*/ 0 w 160"/>
                  <a:gd name="T1" fmla="*/ 681 h 681"/>
                  <a:gd name="T2" fmla="*/ 137 w 160"/>
                  <a:gd name="T3" fmla="*/ 454 h 681"/>
                  <a:gd name="T4" fmla="*/ 137 w 160"/>
                  <a:gd name="T5" fmla="*/ 182 h 681"/>
                  <a:gd name="T6" fmla="*/ 46 w 160"/>
                  <a:gd name="T7" fmla="*/ 45 h 681"/>
                  <a:gd name="T8" fmla="*/ 0 w 160"/>
                  <a:gd name="T9" fmla="*/ 0 h 6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0"/>
                  <a:gd name="T16" fmla="*/ 0 h 681"/>
                  <a:gd name="T17" fmla="*/ 160 w 160"/>
                  <a:gd name="T18" fmla="*/ 681 h 68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0" h="681">
                    <a:moveTo>
                      <a:pt x="0" y="681"/>
                    </a:moveTo>
                    <a:cubicBezTo>
                      <a:pt x="57" y="609"/>
                      <a:pt x="114" y="537"/>
                      <a:pt x="137" y="454"/>
                    </a:cubicBezTo>
                    <a:cubicBezTo>
                      <a:pt x="160" y="371"/>
                      <a:pt x="152" y="250"/>
                      <a:pt x="137" y="182"/>
                    </a:cubicBezTo>
                    <a:cubicBezTo>
                      <a:pt x="122" y="114"/>
                      <a:pt x="69" y="75"/>
                      <a:pt x="46" y="45"/>
                    </a:cubicBezTo>
                    <a:cubicBezTo>
                      <a:pt x="23" y="15"/>
                      <a:pt x="11" y="7"/>
                      <a:pt x="0" y="0"/>
                    </a:cubicBezTo>
                  </a:path>
                </a:pathLst>
              </a:custGeom>
              <a:noFill/>
              <a:ln w="203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2779" name="Freeform 10">
              <a:extLst>
                <a:ext uri="{FF2B5EF4-FFF2-40B4-BE49-F238E27FC236}">
                  <a16:creationId xmlns:a16="http://schemas.microsoft.com/office/drawing/2014/main" id="{CD341A9A-C7D0-488D-8F4A-D3A8148E3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" y="1238"/>
              <a:ext cx="2154" cy="2517"/>
            </a:xfrm>
            <a:custGeom>
              <a:avLst/>
              <a:gdLst>
                <a:gd name="T0" fmla="*/ 0 w 2154"/>
                <a:gd name="T1" fmla="*/ 287 h 2517"/>
                <a:gd name="T2" fmla="*/ 226 w 2154"/>
                <a:gd name="T3" fmla="*/ 151 h 2517"/>
                <a:gd name="T4" fmla="*/ 408 w 2154"/>
                <a:gd name="T5" fmla="*/ 151 h 2517"/>
                <a:gd name="T6" fmla="*/ 589 w 2154"/>
                <a:gd name="T7" fmla="*/ 151 h 2517"/>
                <a:gd name="T8" fmla="*/ 861 w 2154"/>
                <a:gd name="T9" fmla="*/ 15 h 2517"/>
                <a:gd name="T10" fmla="*/ 1179 w 2154"/>
                <a:gd name="T11" fmla="*/ 242 h 2517"/>
                <a:gd name="T12" fmla="*/ 1451 w 2154"/>
                <a:gd name="T13" fmla="*/ 514 h 2517"/>
                <a:gd name="T14" fmla="*/ 1678 w 2154"/>
                <a:gd name="T15" fmla="*/ 786 h 2517"/>
                <a:gd name="T16" fmla="*/ 1950 w 2154"/>
                <a:gd name="T17" fmla="*/ 831 h 2517"/>
                <a:gd name="T18" fmla="*/ 2131 w 2154"/>
                <a:gd name="T19" fmla="*/ 1058 h 2517"/>
                <a:gd name="T20" fmla="*/ 2086 w 2154"/>
                <a:gd name="T21" fmla="*/ 1512 h 2517"/>
                <a:gd name="T22" fmla="*/ 2041 w 2154"/>
                <a:gd name="T23" fmla="*/ 1875 h 2517"/>
                <a:gd name="T24" fmla="*/ 1859 w 2154"/>
                <a:gd name="T25" fmla="*/ 2056 h 2517"/>
                <a:gd name="T26" fmla="*/ 1723 w 2154"/>
                <a:gd name="T27" fmla="*/ 2464 h 2517"/>
                <a:gd name="T28" fmla="*/ 1950 w 2154"/>
                <a:gd name="T29" fmla="*/ 2374 h 2517"/>
                <a:gd name="T30" fmla="*/ 2131 w 2154"/>
                <a:gd name="T31" fmla="*/ 2510 h 25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154"/>
                <a:gd name="T49" fmla="*/ 0 h 2517"/>
                <a:gd name="T50" fmla="*/ 2154 w 2154"/>
                <a:gd name="T51" fmla="*/ 2517 h 25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154" h="2517">
                  <a:moveTo>
                    <a:pt x="0" y="287"/>
                  </a:moveTo>
                  <a:cubicBezTo>
                    <a:pt x="79" y="230"/>
                    <a:pt x="158" y="174"/>
                    <a:pt x="226" y="151"/>
                  </a:cubicBezTo>
                  <a:cubicBezTo>
                    <a:pt x="294" y="128"/>
                    <a:pt x="348" y="151"/>
                    <a:pt x="408" y="151"/>
                  </a:cubicBezTo>
                  <a:cubicBezTo>
                    <a:pt x="468" y="151"/>
                    <a:pt x="514" y="174"/>
                    <a:pt x="589" y="151"/>
                  </a:cubicBezTo>
                  <a:cubicBezTo>
                    <a:pt x="664" y="128"/>
                    <a:pt x="763" y="0"/>
                    <a:pt x="861" y="15"/>
                  </a:cubicBezTo>
                  <a:cubicBezTo>
                    <a:pt x="959" y="30"/>
                    <a:pt x="1081" y="159"/>
                    <a:pt x="1179" y="242"/>
                  </a:cubicBezTo>
                  <a:cubicBezTo>
                    <a:pt x="1277" y="325"/>
                    <a:pt x="1368" y="423"/>
                    <a:pt x="1451" y="514"/>
                  </a:cubicBezTo>
                  <a:cubicBezTo>
                    <a:pt x="1534" y="605"/>
                    <a:pt x="1595" y="733"/>
                    <a:pt x="1678" y="786"/>
                  </a:cubicBezTo>
                  <a:cubicBezTo>
                    <a:pt x="1761" y="839"/>
                    <a:pt x="1875" y="786"/>
                    <a:pt x="1950" y="831"/>
                  </a:cubicBezTo>
                  <a:cubicBezTo>
                    <a:pt x="2025" y="876"/>
                    <a:pt x="2108" y="945"/>
                    <a:pt x="2131" y="1058"/>
                  </a:cubicBezTo>
                  <a:cubicBezTo>
                    <a:pt x="2154" y="1171"/>
                    <a:pt x="2101" y="1376"/>
                    <a:pt x="2086" y="1512"/>
                  </a:cubicBezTo>
                  <a:cubicBezTo>
                    <a:pt x="2071" y="1648"/>
                    <a:pt x="2079" y="1784"/>
                    <a:pt x="2041" y="1875"/>
                  </a:cubicBezTo>
                  <a:cubicBezTo>
                    <a:pt x="2003" y="1966"/>
                    <a:pt x="1912" y="1958"/>
                    <a:pt x="1859" y="2056"/>
                  </a:cubicBezTo>
                  <a:cubicBezTo>
                    <a:pt x="1806" y="2154"/>
                    <a:pt x="1708" y="2411"/>
                    <a:pt x="1723" y="2464"/>
                  </a:cubicBezTo>
                  <a:cubicBezTo>
                    <a:pt x="1738" y="2517"/>
                    <a:pt x="1882" y="2366"/>
                    <a:pt x="1950" y="2374"/>
                  </a:cubicBezTo>
                  <a:cubicBezTo>
                    <a:pt x="2018" y="2382"/>
                    <a:pt x="2101" y="2487"/>
                    <a:pt x="2131" y="2510"/>
                  </a:cubicBezTo>
                </a:path>
              </a:pathLst>
            </a:custGeom>
            <a:noFill/>
            <a:ln w="203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0" name="Freeform 11">
              <a:extLst>
                <a:ext uri="{FF2B5EF4-FFF2-40B4-BE49-F238E27FC236}">
                  <a16:creationId xmlns:a16="http://schemas.microsoft.com/office/drawing/2014/main" id="{35722FDC-0F6A-4436-BED8-F95A6C2FB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918"/>
              <a:ext cx="431" cy="378"/>
            </a:xfrm>
            <a:custGeom>
              <a:avLst/>
              <a:gdLst>
                <a:gd name="T0" fmla="*/ 0 w 431"/>
                <a:gd name="T1" fmla="*/ 106 h 378"/>
                <a:gd name="T2" fmla="*/ 181 w 431"/>
                <a:gd name="T3" fmla="*/ 61 h 378"/>
                <a:gd name="T4" fmla="*/ 181 w 431"/>
                <a:gd name="T5" fmla="*/ 15 h 378"/>
                <a:gd name="T6" fmla="*/ 408 w 431"/>
                <a:gd name="T7" fmla="*/ 151 h 378"/>
                <a:gd name="T8" fmla="*/ 317 w 431"/>
                <a:gd name="T9" fmla="*/ 287 h 378"/>
                <a:gd name="T10" fmla="*/ 226 w 431"/>
                <a:gd name="T11" fmla="*/ 378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31"/>
                <a:gd name="T19" fmla="*/ 0 h 378"/>
                <a:gd name="T20" fmla="*/ 431 w 431"/>
                <a:gd name="T21" fmla="*/ 378 h 3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31" h="378">
                  <a:moveTo>
                    <a:pt x="0" y="106"/>
                  </a:moveTo>
                  <a:cubicBezTo>
                    <a:pt x="75" y="91"/>
                    <a:pt x="151" y="76"/>
                    <a:pt x="181" y="61"/>
                  </a:cubicBezTo>
                  <a:cubicBezTo>
                    <a:pt x="211" y="46"/>
                    <a:pt x="143" y="0"/>
                    <a:pt x="181" y="15"/>
                  </a:cubicBezTo>
                  <a:cubicBezTo>
                    <a:pt x="219" y="30"/>
                    <a:pt x="385" y="106"/>
                    <a:pt x="408" y="151"/>
                  </a:cubicBezTo>
                  <a:cubicBezTo>
                    <a:pt x="431" y="196"/>
                    <a:pt x="347" y="249"/>
                    <a:pt x="317" y="287"/>
                  </a:cubicBezTo>
                  <a:cubicBezTo>
                    <a:pt x="287" y="325"/>
                    <a:pt x="241" y="363"/>
                    <a:pt x="226" y="378"/>
                  </a:cubicBezTo>
                </a:path>
              </a:pathLst>
            </a:custGeom>
            <a:noFill/>
            <a:ln w="203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0364" name="Rectangle 12">
            <a:extLst>
              <a:ext uri="{FF2B5EF4-FFF2-40B4-BE49-F238E27FC236}">
                <a16:creationId xmlns:a16="http://schemas.microsoft.com/office/drawing/2014/main" id="{B6B78905-BBCD-427E-A76F-8A7313F0F933}"/>
              </a:ext>
            </a:extLst>
          </p:cNvPr>
          <p:cNvSpPr>
            <a:spLocks noChangeArrowheads="1"/>
          </p:cNvSpPr>
          <p:nvPr/>
        </p:nvSpPr>
        <p:spPr bwMode="auto">
          <a:xfrm rot="1535000">
            <a:off x="123825" y="2725738"/>
            <a:ext cx="3365500" cy="5048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0000"/>
                </a:solidFill>
              </a:rPr>
              <a:t>阿尔卑斯</a:t>
            </a:r>
            <a:r>
              <a:rPr lang="en-US" altLang="zh-CN" sz="1800" b="1">
                <a:solidFill>
                  <a:srgbClr val="000000"/>
                </a:solidFill>
              </a:rPr>
              <a:t>-</a:t>
            </a:r>
            <a:r>
              <a:rPr lang="zh-CN" altLang="en-US" sz="1800" b="1">
                <a:solidFill>
                  <a:srgbClr val="000000"/>
                </a:solidFill>
              </a:rPr>
              <a:t>喜马拉雅火山地震带</a:t>
            </a:r>
          </a:p>
        </p:txBody>
      </p:sp>
      <p:sp>
        <p:nvSpPr>
          <p:cNvPr id="100365" name="Rectangle 13">
            <a:extLst>
              <a:ext uri="{FF2B5EF4-FFF2-40B4-BE49-F238E27FC236}">
                <a16:creationId xmlns:a16="http://schemas.microsoft.com/office/drawing/2014/main" id="{BDD55878-82D9-47D0-A164-31950D297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2708275"/>
            <a:ext cx="2952750" cy="5048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0000"/>
                </a:solidFill>
              </a:rPr>
              <a:t>环太平洋火山地震带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6341BEC-5038-4866-A3A0-1FC67EF29FB7}"/>
              </a:ext>
            </a:extLst>
          </p:cNvPr>
          <p:cNvSpPr/>
          <p:nvPr/>
        </p:nvSpPr>
        <p:spPr>
          <a:xfrm>
            <a:off x="1116013" y="6021388"/>
            <a:ext cx="6624637" cy="576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B4CF06A2-8AA7-4A4E-BBB4-F84B79DD7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73775"/>
            <a:ext cx="9144000" cy="523875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板块与板块的交界地带，地壳活跃，容易产生火山和地震。</a:t>
            </a: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0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0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0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64" grpId="0" animBg="1"/>
      <p:bldP spid="100365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reeform 8">
            <a:extLst>
              <a:ext uri="{FF2B5EF4-FFF2-40B4-BE49-F238E27FC236}">
                <a16:creationId xmlns:a16="http://schemas.microsoft.com/office/drawing/2014/main" id="{172ADC2F-7BAD-4719-BFB4-7A06C26EE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2554288"/>
            <a:ext cx="647700" cy="227012"/>
          </a:xfrm>
          <a:custGeom>
            <a:avLst/>
            <a:gdLst>
              <a:gd name="T0" fmla="*/ 0 w 408"/>
              <a:gd name="T1" fmla="*/ 0 h 143"/>
              <a:gd name="T2" fmla="*/ 2147483646 w 408"/>
              <a:gd name="T3" fmla="*/ 2147483646 h 143"/>
              <a:gd name="T4" fmla="*/ 2147483646 w 408"/>
              <a:gd name="T5" fmla="*/ 2147483646 h 143"/>
              <a:gd name="T6" fmla="*/ 2147483646 w 408"/>
              <a:gd name="T7" fmla="*/ 2147483646 h 143"/>
              <a:gd name="T8" fmla="*/ 2147483646 w 408"/>
              <a:gd name="T9" fmla="*/ 2147483646 h 1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8"/>
              <a:gd name="T16" fmla="*/ 0 h 143"/>
              <a:gd name="T17" fmla="*/ 408 w 408"/>
              <a:gd name="T18" fmla="*/ 143 h 1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8" h="143">
                <a:moveTo>
                  <a:pt x="0" y="0"/>
                </a:moveTo>
                <a:cubicBezTo>
                  <a:pt x="26" y="34"/>
                  <a:pt x="53" y="68"/>
                  <a:pt x="90" y="91"/>
                </a:cubicBezTo>
                <a:cubicBezTo>
                  <a:pt x="127" y="114"/>
                  <a:pt x="188" y="129"/>
                  <a:pt x="226" y="136"/>
                </a:cubicBezTo>
                <a:cubicBezTo>
                  <a:pt x="264" y="143"/>
                  <a:pt x="287" y="136"/>
                  <a:pt x="317" y="136"/>
                </a:cubicBezTo>
                <a:cubicBezTo>
                  <a:pt x="347" y="136"/>
                  <a:pt x="393" y="136"/>
                  <a:pt x="408" y="136"/>
                </a:cubicBezTo>
              </a:path>
            </a:pathLst>
          </a:custGeom>
          <a:noFill/>
          <a:ln w="152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385" name="AutoShape 9">
            <a:extLst>
              <a:ext uri="{FF2B5EF4-FFF2-40B4-BE49-F238E27FC236}">
                <a16:creationId xmlns:a16="http://schemas.microsoft.com/office/drawing/2014/main" id="{5F8FAF62-B420-4347-9A5A-14742C485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2060575"/>
            <a:ext cx="1655762" cy="431800"/>
          </a:xfrm>
          <a:prstGeom prst="wedgeRectCallout">
            <a:avLst>
              <a:gd name="adj1" fmla="val -54481"/>
              <a:gd name="adj2" fmla="val 9297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FF0000"/>
                </a:solidFill>
              </a:rPr>
              <a:t>喜马拉雅山脉</a:t>
            </a:r>
          </a:p>
        </p:txBody>
      </p:sp>
      <p:sp>
        <p:nvSpPr>
          <p:cNvPr id="33796" name="Text Box 10">
            <a:extLst>
              <a:ext uri="{FF2B5EF4-FFF2-40B4-BE49-F238E27FC236}">
                <a16:creationId xmlns:a16="http://schemas.microsoft.com/office/drawing/2014/main" id="{04875962-8CDA-482B-B645-ADBAFDDCA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675" y="1268413"/>
            <a:ext cx="3924300" cy="403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000000"/>
                </a:solidFill>
              </a:rPr>
              <a:t>喜马拉雅山脉是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000000"/>
                </a:solidFill>
              </a:rPr>
              <a:t> </a:t>
            </a:r>
            <a:r>
              <a:rPr lang="zh-CN" altLang="en-US" b="1" u="sng">
                <a:solidFill>
                  <a:srgbClr val="000000"/>
                </a:solidFill>
              </a:rPr>
              <a:t>              </a:t>
            </a:r>
            <a:r>
              <a:rPr lang="zh-CN" altLang="en-US" b="1">
                <a:solidFill>
                  <a:srgbClr val="000000"/>
                </a:solidFill>
              </a:rPr>
              <a:t>板块和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b="1" u="sng">
                <a:solidFill>
                  <a:srgbClr val="000000"/>
                </a:solidFill>
              </a:rPr>
              <a:t>               </a:t>
            </a:r>
            <a:r>
              <a:rPr lang="zh-CN" altLang="en-US" b="1">
                <a:solidFill>
                  <a:srgbClr val="000000"/>
                </a:solidFill>
              </a:rPr>
              <a:t>板块碰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000000"/>
                </a:solidFill>
              </a:rPr>
              <a:t>撞形成的。</a:t>
            </a:r>
          </a:p>
        </p:txBody>
      </p:sp>
      <p:sp>
        <p:nvSpPr>
          <p:cNvPr id="6" name="Text Box 21">
            <a:extLst>
              <a:ext uri="{FF2B5EF4-FFF2-40B4-BE49-F238E27FC236}">
                <a16:creationId xmlns:a16="http://schemas.microsoft.com/office/drawing/2014/main" id="{64D63623-88C0-4DE7-8764-E5DED99DA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125" y="2492375"/>
            <a:ext cx="8985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欧亚</a:t>
            </a:r>
          </a:p>
        </p:txBody>
      </p:sp>
      <p:sp>
        <p:nvSpPr>
          <p:cNvPr id="7" name="Text Box 21">
            <a:extLst>
              <a:ext uri="{FF2B5EF4-FFF2-40B4-BE49-F238E27FC236}">
                <a16:creationId xmlns:a16="http://schemas.microsoft.com/office/drawing/2014/main" id="{BBF4D9A0-EB65-43E7-9A74-37BFBCFEF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3481388"/>
            <a:ext cx="1266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印度洋</a:t>
            </a:r>
          </a:p>
        </p:txBody>
      </p:sp>
      <p:sp>
        <p:nvSpPr>
          <p:cNvPr id="33799" name="矩形 7">
            <a:extLst>
              <a:ext uri="{FF2B5EF4-FFF2-40B4-BE49-F238E27FC236}">
                <a16:creationId xmlns:a16="http://schemas.microsoft.com/office/drawing/2014/main" id="{725831D6-F734-48A7-BC3B-64F4B1FF4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333375"/>
            <a:ext cx="6670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zh-CN" sz="3600" b="1"/>
              <a:t>用板块构造学说解释山脉的形成</a:t>
            </a:r>
            <a:endParaRPr lang="zh-CN" altLang="en-US" sz="3600"/>
          </a:p>
        </p:txBody>
      </p:sp>
      <p:grpSp>
        <p:nvGrpSpPr>
          <p:cNvPr id="33800" name="组合 2">
            <a:extLst>
              <a:ext uri="{FF2B5EF4-FFF2-40B4-BE49-F238E27FC236}">
                <a16:creationId xmlns:a16="http://schemas.microsoft.com/office/drawing/2014/main" id="{F21A2DDA-5109-464E-8174-556EC004DEF6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1052513"/>
            <a:ext cx="4178300" cy="4897437"/>
            <a:chOff x="1418" y="1658"/>
            <a:chExt cx="6580" cy="7712"/>
          </a:xfrm>
        </p:grpSpPr>
        <p:pic>
          <p:nvPicPr>
            <p:cNvPr id="33801" name="Picture 5" descr="XP$(T}WRK`RZ(1]2BJTY8CE">
              <a:extLst>
                <a:ext uri="{FF2B5EF4-FFF2-40B4-BE49-F238E27FC236}">
                  <a16:creationId xmlns:a16="http://schemas.microsoft.com/office/drawing/2014/main" id="{0894A388-FA5B-43D4-853A-7DE5BFE6B5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" y="1657"/>
              <a:ext cx="6580" cy="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2" name="文本框 1">
              <a:extLst>
                <a:ext uri="{FF2B5EF4-FFF2-40B4-BE49-F238E27FC236}">
                  <a16:creationId xmlns:a16="http://schemas.microsoft.com/office/drawing/2014/main" id="{C460DFBA-CBC6-4E87-A995-02FD1B8F91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1" y="2114"/>
              <a:ext cx="4195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b="1"/>
                <a:t>欧   亚    板   块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5" grpId="0" animBg="1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WordArt 6">
            <a:extLst>
              <a:ext uri="{FF2B5EF4-FFF2-40B4-BE49-F238E27FC236}">
                <a16:creationId xmlns:a16="http://schemas.microsoft.com/office/drawing/2014/main" id="{F8B7D917-2625-4184-B456-641AB8CFED7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008313" y="1695450"/>
            <a:ext cx="3783012" cy="4651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海洋和陆地的比例</a:t>
            </a:r>
          </a:p>
        </p:txBody>
      </p:sp>
      <p:pic>
        <p:nvPicPr>
          <p:cNvPr id="16387" name="Picture 8" descr="世界海陆面积比较">
            <a:extLst>
              <a:ext uri="{FF2B5EF4-FFF2-40B4-BE49-F238E27FC236}">
                <a16:creationId xmlns:a16="http://schemas.microsoft.com/office/drawing/2014/main" id="{84D88CA4-266E-4142-9B04-EFA0FFCBB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247900"/>
            <a:ext cx="4668837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69" name="Text Box 9">
            <a:extLst>
              <a:ext uri="{FF2B5EF4-FFF2-40B4-BE49-F238E27FC236}">
                <a16:creationId xmlns:a16="http://schemas.microsoft.com/office/drawing/2014/main" id="{2160AF42-75BD-45A3-9DDB-BB3238CC7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238" y="1693863"/>
            <a:ext cx="733425" cy="4319587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3600" b="1">
                <a:solidFill>
                  <a:srgbClr val="FF0000"/>
                </a:solidFill>
                <a:ea typeface="黑体" panose="02010609060101010101" pitchFamily="49" charset="-122"/>
              </a:rPr>
              <a:t>七分海洋，三分陆地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44BE7D-E5F6-464C-89D1-E9036A8A0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013450"/>
            <a:ext cx="78343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注意：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无论怎样划分，地球的任何两个大小相等的半球，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都是海洋面积大于陆地面积。</a:t>
            </a:r>
            <a:endParaRPr lang="zh-CN" altLang="en-US" sz="2400" b="1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0E4A57-162B-428E-BD37-3D5F9D282F5F}"/>
              </a:ext>
            </a:extLst>
          </p:cNvPr>
          <p:cNvSpPr txBox="1"/>
          <p:nvPr/>
        </p:nvSpPr>
        <p:spPr>
          <a:xfrm>
            <a:off x="2125976" y="129539"/>
            <a:ext cx="5969000" cy="119888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</a:bodyPr>
          <a:lstStyle/>
          <a:p>
            <a:pPr eaLnBrk="1" hangingPunct="1">
              <a:defRPr/>
            </a:pPr>
            <a:r>
              <a:rPr lang="en-US" altLang="zh-CN" sz="3600" b="1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        </a:t>
            </a:r>
            <a:r>
              <a:rPr lang="zh-CN" altLang="zh-CN" sz="3600" b="1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第二章</a:t>
            </a:r>
            <a:r>
              <a:rPr lang="en-US" altLang="zh-CN" sz="3600" b="1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 </a:t>
            </a:r>
            <a:r>
              <a:rPr lang="zh-CN" altLang="zh-CN" sz="3600" b="1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地球的面貌</a:t>
            </a:r>
            <a:endParaRPr lang="zh-CN" altLang="zh-CN" sz="3600" b="1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eaLnBrk="1" hangingPunct="1">
              <a:defRPr/>
            </a:pPr>
            <a:r>
              <a:rPr lang="zh-CN" altLang="zh-CN" sz="3600" b="1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    第二节</a:t>
            </a:r>
            <a:r>
              <a:rPr lang="en-US" altLang="zh-CN" sz="3600" b="1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 </a:t>
            </a:r>
            <a:r>
              <a:rPr lang="zh-CN" altLang="zh-CN" sz="3600" b="1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世界的海陆分布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69" grpId="0" bldLvl="0" animBg="1"/>
      <p:bldP spid="2" grpId="0"/>
      <p:bldP spid="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>
            <a:extLst>
              <a:ext uri="{FF2B5EF4-FFF2-40B4-BE49-F238E27FC236}">
                <a16:creationId xmlns:a16="http://schemas.microsoft.com/office/drawing/2014/main" id="{B8C1549A-6952-4CEB-BF2E-CC3DBFF69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3" y="166688"/>
            <a:ext cx="7545387" cy="110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200">
                <a:latin typeface="宋体" panose="02010600030101010101" pitchFamily="2" charset="-122"/>
              </a:rPr>
              <a:t>     </a:t>
            </a:r>
            <a:r>
              <a:rPr lang="zh-CN" altLang="en-US" sz="2200">
                <a:latin typeface="宋体" panose="02010600030101010101" pitchFamily="2" charset="-122"/>
              </a:rPr>
              <a:t>当地时间2016年4月16日1时25分(北京时间0时25分)，日本九州熊本县(位于图中“▲”处)，发生7.1级地震，震源深度约10公里。日本多地震的原因是其位于(</a:t>
            </a:r>
            <a:r>
              <a:rPr lang="zh-CN" altLang="en-US" sz="2200">
                <a:solidFill>
                  <a:srgbClr val="FF0000"/>
                </a:solidFill>
                <a:latin typeface="宋体" panose="02010600030101010101" pitchFamily="2" charset="-122"/>
              </a:rPr>
              <a:t>　</a:t>
            </a:r>
            <a:r>
              <a:rPr lang="zh-CN" altLang="en-US" sz="2200">
                <a:latin typeface="宋体" panose="02010600030101010101" pitchFamily="2" charset="-122"/>
              </a:rPr>
              <a:t>　)</a:t>
            </a:r>
          </a:p>
        </p:txBody>
      </p:sp>
      <p:sp>
        <p:nvSpPr>
          <p:cNvPr id="29698" name="Rectangle 6">
            <a:extLst>
              <a:ext uri="{FF2B5EF4-FFF2-40B4-BE49-F238E27FC236}">
                <a16:creationId xmlns:a16="http://schemas.microsoft.com/office/drawing/2014/main" id="{05197CBC-D89F-4DAA-A82B-B1B88303021B}"/>
              </a:ext>
            </a:extLst>
          </p:cNvPr>
          <p:cNvSpPr/>
          <p:nvPr/>
        </p:nvSpPr>
        <p:spPr>
          <a:xfrm>
            <a:off x="20955" y="5478144"/>
            <a:ext cx="8970645" cy="1445257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indent="266700" eaLnBrk="1" hangingPunct="1">
              <a:defRPr/>
            </a:pPr>
            <a:r>
              <a:rPr lang="en-US" altLang="zh-CN" sz="22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70C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22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70C0"/>
                </a:solidFill>
                <a:latin typeface="宋体" panose="02010600030101010101" pitchFamily="2" charset="-122"/>
              </a:rPr>
              <a:t>思路点拨</a:t>
            </a:r>
            <a:r>
              <a:rPr lang="en-US" altLang="zh-CN" sz="22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70C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2200" noProof="1">
                <a:solidFill>
                  <a:schemeClr val="accent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地球上板块名字是以板块上的主要大洲或大洋的名字命名的。由图可知，日本(图中“▲”所在国家)由于地处欧亚板块(主要是欧洲和亚洲)和太平洋板块(主要是太平洋)交界处，地壳比较活跃，多地震。</a:t>
            </a:r>
          </a:p>
        </p:txBody>
      </p:sp>
      <p:pic>
        <p:nvPicPr>
          <p:cNvPr id="34820" name="图片 1">
            <a:extLst>
              <a:ext uri="{FF2B5EF4-FFF2-40B4-BE49-F238E27FC236}">
                <a16:creationId xmlns:a16="http://schemas.microsoft.com/office/drawing/2014/main" id="{528107D2-55DD-4A3C-8373-8E66E6C1E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0" y="1273175"/>
            <a:ext cx="4500563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Rectangle 1">
            <a:extLst>
              <a:ext uri="{FF2B5EF4-FFF2-40B4-BE49-F238E27FC236}">
                <a16:creationId xmlns:a16="http://schemas.microsoft.com/office/drawing/2014/main" id="{CCB6EB83-EF7D-4440-9860-8E6516915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0" y="4168775"/>
            <a:ext cx="754380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>
                <a:latin typeface="宋体" panose="02010600030101010101" pitchFamily="2" charset="-122"/>
              </a:rPr>
              <a:t>A.太平洋板块和欧亚板块交界处，地壳比较活跃　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>
                <a:latin typeface="宋体" panose="02010600030101010101" pitchFamily="2" charset="-122"/>
              </a:rPr>
              <a:t>B．美洲板块与南极洲板块交界处，地壳比较活跃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>
                <a:latin typeface="宋体" panose="02010600030101010101" pitchFamily="2" charset="-122"/>
              </a:rPr>
              <a:t>C.欧亚板块与印度洋板块交界处，地壳比较活跃　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>
                <a:latin typeface="宋体" panose="02010600030101010101" pitchFamily="2" charset="-122"/>
              </a:rPr>
              <a:t>D．美洲板块与太平洋板块交界处，地壳比较活跃</a:t>
            </a:r>
          </a:p>
        </p:txBody>
      </p:sp>
      <p:sp>
        <p:nvSpPr>
          <p:cNvPr id="34822" name="文本框 1">
            <a:extLst>
              <a:ext uri="{FF2B5EF4-FFF2-40B4-BE49-F238E27FC236}">
                <a16:creationId xmlns:a16="http://schemas.microsoft.com/office/drawing/2014/main" id="{027AA0AA-69BC-4FB1-8E4F-1757D5513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" y="11113"/>
            <a:ext cx="1438275" cy="5222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/>
              <a:t>练一练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80CAF9-24F1-4D28-8978-148120269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7975" y="812800"/>
            <a:ext cx="9350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FF0000"/>
                </a:solidFill>
              </a:rPr>
              <a:t>A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文本框 10259">
            <a:extLst>
              <a:ext uri="{FF2B5EF4-FFF2-40B4-BE49-F238E27FC236}">
                <a16:creationId xmlns:a16="http://schemas.microsoft.com/office/drawing/2014/main" id="{84F9013F-2A15-4159-8408-5DA863B94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3975100"/>
            <a:ext cx="8208962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</a:rPr>
              <a:t>半球海陆分布</a:t>
            </a:r>
            <a:endParaRPr lang="zh-CN" altLang="en-US" sz="18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宋体" panose="02010600030101010101" pitchFamily="2" charset="-122"/>
              </a:rPr>
              <a:t>①</a:t>
            </a: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</a:rPr>
              <a:t>从南、北半球来看：陆地主要分布在</a:t>
            </a:r>
            <a:r>
              <a:rPr lang="en-US" altLang="zh-CN" sz="1800" b="1">
                <a:solidFill>
                  <a:srgbClr val="000000"/>
                </a:solidFill>
                <a:latin typeface="宋体" panose="02010600030101010101" pitchFamily="2" charset="-122"/>
              </a:rPr>
              <a:t>_______</a:t>
            </a: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</a:rPr>
              <a:t>半球，海洋主要分布在</a:t>
            </a:r>
            <a:r>
              <a:rPr lang="en-US" altLang="zh-CN" sz="1800" b="1">
                <a:solidFill>
                  <a:srgbClr val="000000"/>
                </a:solidFill>
                <a:latin typeface="宋体" panose="02010600030101010101" pitchFamily="2" charset="-122"/>
              </a:rPr>
              <a:t>_______</a:t>
            </a: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</a:rPr>
              <a:t>半球；北极地区以</a:t>
            </a:r>
            <a:r>
              <a:rPr lang="en-US" altLang="zh-CN" sz="1800" b="1">
                <a:solidFill>
                  <a:srgbClr val="000000"/>
                </a:solidFill>
                <a:latin typeface="宋体" panose="02010600030101010101" pitchFamily="2" charset="-122"/>
              </a:rPr>
              <a:t>________</a:t>
            </a: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</a:rPr>
              <a:t>为主，南极地区以 </a:t>
            </a:r>
            <a:r>
              <a:rPr lang="en-US" altLang="zh-CN" sz="1800" b="1">
                <a:solidFill>
                  <a:srgbClr val="000000"/>
                </a:solidFill>
                <a:latin typeface="宋体" panose="02010600030101010101" pitchFamily="2" charset="-122"/>
              </a:rPr>
              <a:t>__________</a:t>
            </a: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</a:rPr>
              <a:t>为主。 </a:t>
            </a:r>
            <a:r>
              <a:rPr lang="en-US" altLang="zh-CN" sz="1800" b="1">
                <a:solidFill>
                  <a:srgbClr val="000000"/>
                </a:solidFill>
                <a:latin typeface="宋体" panose="02010600030101010101" pitchFamily="2" charset="-122"/>
              </a:rPr>
              <a:t>②</a:t>
            </a: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</a:rPr>
              <a:t>从东、西半球来看：陆地主要分布在</a:t>
            </a:r>
            <a:r>
              <a:rPr lang="en-US" altLang="zh-CN" sz="1800" b="1">
                <a:solidFill>
                  <a:srgbClr val="000000"/>
                </a:solidFill>
                <a:latin typeface="宋体" panose="02010600030101010101" pitchFamily="2" charset="-122"/>
              </a:rPr>
              <a:t>_____</a:t>
            </a: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</a:rPr>
              <a:t>半球，海洋主要分布在 </a:t>
            </a:r>
            <a:r>
              <a:rPr lang="en-US" altLang="zh-CN" sz="1800" b="1">
                <a:solidFill>
                  <a:srgbClr val="000000"/>
                </a:solidFill>
                <a:latin typeface="宋体" panose="02010600030101010101" pitchFamily="2" charset="-122"/>
              </a:rPr>
              <a:t>_______</a:t>
            </a: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</a:rPr>
              <a:t>半球。</a:t>
            </a:r>
          </a:p>
        </p:txBody>
      </p:sp>
      <p:sp>
        <p:nvSpPr>
          <p:cNvPr id="10264" name="文本框 10263">
            <a:extLst>
              <a:ext uri="{FF2B5EF4-FFF2-40B4-BE49-F238E27FC236}">
                <a16:creationId xmlns:a16="http://schemas.microsoft.com/office/drawing/2014/main" id="{794C0995-B280-475B-A7B4-03C481B0F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5238750"/>
            <a:ext cx="485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宋体" panose="02010600030101010101" pitchFamily="2" charset="-122"/>
              </a:rPr>
              <a:t>北</a:t>
            </a:r>
          </a:p>
        </p:txBody>
      </p:sp>
      <p:sp>
        <p:nvSpPr>
          <p:cNvPr id="10266" name="文本框 10265">
            <a:extLst>
              <a:ext uri="{FF2B5EF4-FFF2-40B4-BE49-F238E27FC236}">
                <a16:creationId xmlns:a16="http://schemas.microsoft.com/office/drawing/2014/main" id="{A77E7A05-8971-4746-8242-CC376A42A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25" y="5238750"/>
            <a:ext cx="485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宋体" panose="02010600030101010101" pitchFamily="2" charset="-122"/>
              </a:rPr>
              <a:t>南</a:t>
            </a:r>
          </a:p>
        </p:txBody>
      </p:sp>
      <p:sp>
        <p:nvSpPr>
          <p:cNvPr id="10267" name="文本框 10266">
            <a:extLst>
              <a:ext uri="{FF2B5EF4-FFF2-40B4-BE49-F238E27FC236}">
                <a16:creationId xmlns:a16="http://schemas.microsoft.com/office/drawing/2014/main" id="{B9A3D4DE-7CA0-4497-B942-D1642C62E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4100" y="5695950"/>
            <a:ext cx="790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宋体" panose="02010600030101010101" pitchFamily="2" charset="-122"/>
              </a:rPr>
              <a:t>海洋</a:t>
            </a:r>
          </a:p>
        </p:txBody>
      </p:sp>
      <p:sp>
        <p:nvSpPr>
          <p:cNvPr id="10268" name="文本框 10267">
            <a:extLst>
              <a:ext uri="{FF2B5EF4-FFF2-40B4-BE49-F238E27FC236}">
                <a16:creationId xmlns:a16="http://schemas.microsoft.com/office/drawing/2014/main" id="{7CC23F5D-4385-46A2-8933-FD94CC4F9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7188" y="5661025"/>
            <a:ext cx="790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宋体" panose="02010600030101010101" pitchFamily="2" charset="-122"/>
              </a:rPr>
              <a:t>陆地</a:t>
            </a:r>
          </a:p>
        </p:txBody>
      </p:sp>
      <p:sp>
        <p:nvSpPr>
          <p:cNvPr id="10269" name="文本框 10268">
            <a:extLst>
              <a:ext uri="{FF2B5EF4-FFF2-40B4-BE49-F238E27FC236}">
                <a16:creationId xmlns:a16="http://schemas.microsoft.com/office/drawing/2014/main" id="{949DC822-3618-4892-8082-1B08AC236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0713" y="6096000"/>
            <a:ext cx="485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宋体" panose="02010600030101010101" pitchFamily="2" charset="-122"/>
              </a:rPr>
              <a:t>东</a:t>
            </a:r>
          </a:p>
        </p:txBody>
      </p:sp>
      <p:sp>
        <p:nvSpPr>
          <p:cNvPr id="10270" name="文本框 10269">
            <a:extLst>
              <a:ext uri="{FF2B5EF4-FFF2-40B4-BE49-F238E27FC236}">
                <a16:creationId xmlns:a16="http://schemas.microsoft.com/office/drawing/2014/main" id="{16F663BC-B9EE-4F59-854F-9DF6661AC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3788" y="6096000"/>
            <a:ext cx="485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宋体" panose="02010600030101010101" pitchFamily="2" charset="-122"/>
              </a:rPr>
              <a:t>西</a:t>
            </a:r>
          </a:p>
        </p:txBody>
      </p:sp>
      <p:pic>
        <p:nvPicPr>
          <p:cNvPr id="17417" name="Picture 6" descr="东西半球">
            <a:extLst>
              <a:ext uri="{FF2B5EF4-FFF2-40B4-BE49-F238E27FC236}">
                <a16:creationId xmlns:a16="http://schemas.microsoft.com/office/drawing/2014/main" id="{DD78537B-B9A0-4408-B829-AD65706BE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519113"/>
            <a:ext cx="7993063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0" grpId="0"/>
      <p:bldP spid="10264" grpId="0"/>
      <p:bldP spid="10266" grpId="0"/>
      <p:bldP spid="10267" grpId="0"/>
      <p:bldP spid="10268" grpId="0"/>
      <p:bldP spid="10269" grpId="0"/>
      <p:bldP spid="102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 descr="01">
            <a:extLst>
              <a:ext uri="{FF2B5EF4-FFF2-40B4-BE49-F238E27FC236}">
                <a16:creationId xmlns:a16="http://schemas.microsoft.com/office/drawing/2014/main" id="{F0443D43-2E68-4DB6-BA51-981E7407D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450"/>
            <a:ext cx="9448800" cy="7086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8435" name="Text Box 9">
            <a:extLst>
              <a:ext uri="{FF2B5EF4-FFF2-40B4-BE49-F238E27FC236}">
                <a16:creationId xmlns:a16="http://schemas.microsoft.com/office/drawing/2014/main" id="{CCC8595C-DB94-45B0-A8D4-75AA8489E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6763" y="1341438"/>
            <a:ext cx="5508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000" b="1">
                <a:solidFill>
                  <a:srgbClr val="990000"/>
                </a:solidFill>
              </a:rPr>
              <a:t>A</a:t>
            </a:r>
          </a:p>
        </p:txBody>
      </p:sp>
      <p:sp>
        <p:nvSpPr>
          <p:cNvPr id="18436" name="Text Box 10">
            <a:extLst>
              <a:ext uri="{FF2B5EF4-FFF2-40B4-BE49-F238E27FC236}">
                <a16:creationId xmlns:a16="http://schemas.microsoft.com/office/drawing/2014/main" id="{0B527AFF-2713-461A-8707-F6DA16AE9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713" y="1355725"/>
            <a:ext cx="5222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000" b="1">
                <a:solidFill>
                  <a:srgbClr val="990000"/>
                </a:solidFill>
              </a:rPr>
              <a:t>B</a:t>
            </a:r>
          </a:p>
        </p:txBody>
      </p:sp>
      <p:sp>
        <p:nvSpPr>
          <p:cNvPr id="18437" name="Text Box 11">
            <a:extLst>
              <a:ext uri="{FF2B5EF4-FFF2-40B4-BE49-F238E27FC236}">
                <a16:creationId xmlns:a16="http://schemas.microsoft.com/office/drawing/2014/main" id="{4441BF5F-BB5F-4D0A-8303-3458517BC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4325" y="2574925"/>
            <a:ext cx="5508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000" b="1">
                <a:solidFill>
                  <a:srgbClr val="990000"/>
                </a:solidFill>
              </a:rPr>
              <a:t>C</a:t>
            </a:r>
          </a:p>
        </p:txBody>
      </p:sp>
      <p:sp>
        <p:nvSpPr>
          <p:cNvPr id="18438" name="Text Box 12">
            <a:extLst>
              <a:ext uri="{FF2B5EF4-FFF2-40B4-BE49-F238E27FC236}">
                <a16:creationId xmlns:a16="http://schemas.microsoft.com/office/drawing/2014/main" id="{EAAC7F99-EE92-435B-A423-C7914EFF2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7525" y="3565525"/>
            <a:ext cx="5508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000" b="1">
                <a:solidFill>
                  <a:srgbClr val="990000"/>
                </a:solidFill>
              </a:rPr>
              <a:t>D</a:t>
            </a:r>
          </a:p>
        </p:txBody>
      </p:sp>
      <p:sp>
        <p:nvSpPr>
          <p:cNvPr id="18439" name="Text Box 13">
            <a:extLst>
              <a:ext uri="{FF2B5EF4-FFF2-40B4-BE49-F238E27FC236}">
                <a16:creationId xmlns:a16="http://schemas.microsoft.com/office/drawing/2014/main" id="{648EF860-FED4-496E-8C18-66CB34042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325" y="4708525"/>
            <a:ext cx="5222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000" b="1">
                <a:solidFill>
                  <a:srgbClr val="990000"/>
                </a:solidFill>
              </a:rPr>
              <a:t>E</a:t>
            </a:r>
          </a:p>
        </p:txBody>
      </p:sp>
      <p:sp>
        <p:nvSpPr>
          <p:cNvPr id="18440" name="Text Box 14">
            <a:extLst>
              <a:ext uri="{FF2B5EF4-FFF2-40B4-BE49-F238E27FC236}">
                <a16:creationId xmlns:a16="http://schemas.microsoft.com/office/drawing/2014/main" id="{42460246-6E52-401C-8A0A-FB867707A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800600"/>
            <a:ext cx="5222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000" b="1">
                <a:solidFill>
                  <a:srgbClr val="990000"/>
                </a:solidFill>
              </a:rPr>
              <a:t>E</a:t>
            </a:r>
          </a:p>
        </p:txBody>
      </p:sp>
      <p:sp>
        <p:nvSpPr>
          <p:cNvPr id="18441" name="Text Box 15">
            <a:extLst>
              <a:ext uri="{FF2B5EF4-FFF2-40B4-BE49-F238E27FC236}">
                <a16:creationId xmlns:a16="http://schemas.microsoft.com/office/drawing/2014/main" id="{23F2102F-C4CB-4293-9FBF-8BF8E764F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733800"/>
            <a:ext cx="5508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000" b="1">
                <a:solidFill>
                  <a:srgbClr val="990000"/>
                </a:solidFill>
              </a:rPr>
              <a:t>D</a:t>
            </a:r>
          </a:p>
        </p:txBody>
      </p:sp>
      <p:sp>
        <p:nvSpPr>
          <p:cNvPr id="18442" name="Text Box 16">
            <a:extLst>
              <a:ext uri="{FF2B5EF4-FFF2-40B4-BE49-F238E27FC236}">
                <a16:creationId xmlns:a16="http://schemas.microsoft.com/office/drawing/2014/main" id="{81421C86-81EB-46F0-B6A2-8C8ABCC50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2525" y="1584325"/>
            <a:ext cx="4937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000" b="1">
                <a:solidFill>
                  <a:srgbClr val="990000"/>
                </a:solidFill>
              </a:rPr>
              <a:t>F</a:t>
            </a:r>
          </a:p>
        </p:txBody>
      </p:sp>
      <p:sp>
        <p:nvSpPr>
          <p:cNvPr id="18443" name="Text Box 17">
            <a:extLst>
              <a:ext uri="{FF2B5EF4-FFF2-40B4-BE49-F238E27FC236}">
                <a16:creationId xmlns:a16="http://schemas.microsoft.com/office/drawing/2014/main" id="{CA7B42BD-75E1-4C2F-A916-B23DAB718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3108325"/>
            <a:ext cx="5794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000" b="1">
                <a:solidFill>
                  <a:srgbClr val="990000"/>
                </a:solidFill>
              </a:rPr>
              <a:t>G</a:t>
            </a:r>
          </a:p>
        </p:txBody>
      </p:sp>
      <p:sp>
        <p:nvSpPr>
          <p:cNvPr id="18444" name="Text Box 18">
            <a:extLst>
              <a:ext uri="{FF2B5EF4-FFF2-40B4-BE49-F238E27FC236}">
                <a16:creationId xmlns:a16="http://schemas.microsoft.com/office/drawing/2014/main" id="{3758A426-4316-4304-B759-A8D85474E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688" y="2514600"/>
            <a:ext cx="17129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>
                <a:solidFill>
                  <a:srgbClr val="FF3300"/>
                </a:solidFill>
              </a:rPr>
              <a:t>太平洋</a:t>
            </a:r>
          </a:p>
        </p:txBody>
      </p:sp>
      <p:sp>
        <p:nvSpPr>
          <p:cNvPr id="18445" name="Text Box 19">
            <a:extLst>
              <a:ext uri="{FF2B5EF4-FFF2-40B4-BE49-F238E27FC236}">
                <a16:creationId xmlns:a16="http://schemas.microsoft.com/office/drawing/2014/main" id="{015873E8-60C1-4038-BDE4-5AF5C54C6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2488" y="2087563"/>
            <a:ext cx="671512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FF3300"/>
                </a:solidFill>
              </a:rPr>
              <a:t>太平洋</a:t>
            </a:r>
          </a:p>
        </p:txBody>
      </p:sp>
      <p:sp>
        <p:nvSpPr>
          <p:cNvPr id="18446" name="Text Box 20">
            <a:extLst>
              <a:ext uri="{FF2B5EF4-FFF2-40B4-BE49-F238E27FC236}">
                <a16:creationId xmlns:a16="http://schemas.microsoft.com/office/drawing/2014/main" id="{F359EA3F-9A73-43B3-B71C-3F6DD9625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468688"/>
            <a:ext cx="17129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>
                <a:solidFill>
                  <a:srgbClr val="FF3300"/>
                </a:solidFill>
              </a:rPr>
              <a:t>印度洋</a:t>
            </a:r>
          </a:p>
        </p:txBody>
      </p:sp>
      <p:sp>
        <p:nvSpPr>
          <p:cNvPr id="18447" name="Text Box 21">
            <a:extLst>
              <a:ext uri="{FF2B5EF4-FFF2-40B4-BE49-F238E27FC236}">
                <a16:creationId xmlns:a16="http://schemas.microsoft.com/office/drawing/2014/main" id="{FDE1D573-B7D6-4E88-9F1F-325C9A35C1AA}"/>
              </a:ext>
            </a:extLst>
          </p:cNvPr>
          <p:cNvSpPr txBox="1">
            <a:spLocks noChangeArrowheads="1"/>
          </p:cNvSpPr>
          <p:nvPr/>
        </p:nvSpPr>
        <p:spPr bwMode="auto">
          <a:xfrm rot="-1134460">
            <a:off x="3962400" y="1836738"/>
            <a:ext cx="671513" cy="15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FF3300"/>
                </a:solidFill>
              </a:rPr>
              <a:t>大西洋</a:t>
            </a:r>
          </a:p>
        </p:txBody>
      </p:sp>
      <p:sp>
        <p:nvSpPr>
          <p:cNvPr id="18448" name="Text Box 22">
            <a:extLst>
              <a:ext uri="{FF2B5EF4-FFF2-40B4-BE49-F238E27FC236}">
                <a16:creationId xmlns:a16="http://schemas.microsoft.com/office/drawing/2014/main" id="{AE3AD4AE-2A95-4484-AD01-FA9B93D3B852}"/>
              </a:ext>
            </a:extLst>
          </p:cNvPr>
          <p:cNvSpPr txBox="1">
            <a:spLocks noChangeArrowheads="1"/>
          </p:cNvSpPr>
          <p:nvPr/>
        </p:nvSpPr>
        <p:spPr bwMode="auto">
          <a:xfrm rot="-729501">
            <a:off x="4787900" y="3132138"/>
            <a:ext cx="671513" cy="15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FF3300"/>
                </a:solidFill>
              </a:rPr>
              <a:t>大西洋</a:t>
            </a:r>
          </a:p>
        </p:txBody>
      </p:sp>
      <p:sp>
        <p:nvSpPr>
          <p:cNvPr id="18449" name="Text Box 23">
            <a:extLst>
              <a:ext uri="{FF2B5EF4-FFF2-40B4-BE49-F238E27FC236}">
                <a16:creationId xmlns:a16="http://schemas.microsoft.com/office/drawing/2014/main" id="{DEC6B567-DA93-46BC-B695-2A282372F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325" y="782638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3300"/>
                </a:solidFill>
              </a:rPr>
              <a:t>北冰洋</a:t>
            </a:r>
          </a:p>
        </p:txBody>
      </p:sp>
      <p:sp>
        <p:nvSpPr>
          <p:cNvPr id="18450" name="Text Box 24">
            <a:extLst>
              <a:ext uri="{FF2B5EF4-FFF2-40B4-BE49-F238E27FC236}">
                <a16:creationId xmlns:a16="http://schemas.microsoft.com/office/drawing/2014/main" id="{F535882F-4A65-4F1A-B2D6-C4E06D26A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088" y="838200"/>
            <a:ext cx="1103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3300"/>
                </a:solidFill>
              </a:rPr>
              <a:t>北冰洋</a:t>
            </a:r>
          </a:p>
        </p:txBody>
      </p:sp>
      <p:sp>
        <p:nvSpPr>
          <p:cNvPr id="22547" name="WordArt 33">
            <a:extLst>
              <a:ext uri="{FF2B5EF4-FFF2-40B4-BE49-F238E27FC236}">
                <a16:creationId xmlns:a16="http://schemas.microsoft.com/office/drawing/2014/main" id="{63DA76B5-7F34-4D7E-8057-2E3419B7043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875463" y="1557338"/>
            <a:ext cx="100965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亚洲</a:t>
            </a:r>
          </a:p>
        </p:txBody>
      </p:sp>
      <p:sp>
        <p:nvSpPr>
          <p:cNvPr id="22548" name="WordArt 33">
            <a:extLst>
              <a:ext uri="{FF2B5EF4-FFF2-40B4-BE49-F238E27FC236}">
                <a16:creationId xmlns:a16="http://schemas.microsoft.com/office/drawing/2014/main" id="{C91E7EAC-EBF2-4BCA-8845-B780D922535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435600" y="1412875"/>
            <a:ext cx="1008063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欧洲</a:t>
            </a:r>
          </a:p>
        </p:txBody>
      </p:sp>
      <p:sp>
        <p:nvSpPr>
          <p:cNvPr id="22549" name="WordArt 33">
            <a:extLst>
              <a:ext uri="{FF2B5EF4-FFF2-40B4-BE49-F238E27FC236}">
                <a16:creationId xmlns:a16="http://schemas.microsoft.com/office/drawing/2014/main" id="{9C82891E-AEE2-4005-A2AA-A9EA73C73EB0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148263" y="2684463"/>
            <a:ext cx="1008062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非洲</a:t>
            </a:r>
          </a:p>
        </p:txBody>
      </p:sp>
      <p:sp>
        <p:nvSpPr>
          <p:cNvPr id="22550" name="WordArt 33">
            <a:extLst>
              <a:ext uri="{FF2B5EF4-FFF2-40B4-BE49-F238E27FC236}">
                <a16:creationId xmlns:a16="http://schemas.microsoft.com/office/drawing/2014/main" id="{DC38139B-9B0D-4F21-BF4A-55310A19ACD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027988" y="3716338"/>
            <a:ext cx="1008062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大洋洲</a:t>
            </a:r>
          </a:p>
        </p:txBody>
      </p:sp>
      <p:sp>
        <p:nvSpPr>
          <p:cNvPr id="22551" name="WordArt 33">
            <a:extLst>
              <a:ext uri="{FF2B5EF4-FFF2-40B4-BE49-F238E27FC236}">
                <a16:creationId xmlns:a16="http://schemas.microsoft.com/office/drawing/2014/main" id="{7982FC48-778A-4687-945C-688FFF3A55E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443663" y="4843463"/>
            <a:ext cx="1008062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南极洲</a:t>
            </a:r>
          </a:p>
        </p:txBody>
      </p:sp>
      <p:sp>
        <p:nvSpPr>
          <p:cNvPr id="22552" name="WordArt 33">
            <a:extLst>
              <a:ext uri="{FF2B5EF4-FFF2-40B4-BE49-F238E27FC236}">
                <a16:creationId xmlns:a16="http://schemas.microsoft.com/office/drawing/2014/main" id="{353FE6E8-E71E-41E1-BFD8-1B2E987B641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124075" y="4916488"/>
            <a:ext cx="1008063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南极洲</a:t>
            </a:r>
          </a:p>
        </p:txBody>
      </p:sp>
      <p:sp>
        <p:nvSpPr>
          <p:cNvPr id="22553" name="WordArt 33">
            <a:extLst>
              <a:ext uri="{FF2B5EF4-FFF2-40B4-BE49-F238E27FC236}">
                <a16:creationId xmlns:a16="http://schemas.microsoft.com/office/drawing/2014/main" id="{C3FFC2A2-E985-4575-AE1E-D01275F4D12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84213" y="3868738"/>
            <a:ext cx="1008062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大洋洲</a:t>
            </a:r>
          </a:p>
        </p:txBody>
      </p:sp>
      <p:sp>
        <p:nvSpPr>
          <p:cNvPr id="22554" name="WordArt 33">
            <a:extLst>
              <a:ext uri="{FF2B5EF4-FFF2-40B4-BE49-F238E27FC236}">
                <a16:creationId xmlns:a16="http://schemas.microsoft.com/office/drawing/2014/main" id="{CFFEEE69-D695-478B-8E74-BBFDE3811AE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339975" y="1676400"/>
            <a:ext cx="1008063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北美洲</a:t>
            </a:r>
          </a:p>
        </p:txBody>
      </p:sp>
      <p:sp>
        <p:nvSpPr>
          <p:cNvPr id="22555" name="WordArt 33">
            <a:extLst>
              <a:ext uri="{FF2B5EF4-FFF2-40B4-BE49-F238E27FC236}">
                <a16:creationId xmlns:a16="http://schemas.microsoft.com/office/drawing/2014/main" id="{28C11E63-7CF1-4C31-A963-8B859C3D8F2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348038" y="3284538"/>
            <a:ext cx="1008062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南美洲</a:t>
            </a:r>
          </a:p>
        </p:txBody>
      </p:sp>
      <p:sp>
        <p:nvSpPr>
          <p:cNvPr id="28" name="Text Box 18">
            <a:extLst>
              <a:ext uri="{FF2B5EF4-FFF2-40B4-BE49-F238E27FC236}">
                <a16:creationId xmlns:a16="http://schemas.microsoft.com/office/drawing/2014/main" id="{8ADF9029-9546-471F-83D5-ACAF36B56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3" y="5651500"/>
            <a:ext cx="2276475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FF3300"/>
                </a:solidFill>
              </a:rPr>
              <a:t>赤道穿过哪几个洲？</a:t>
            </a:r>
          </a:p>
        </p:txBody>
      </p:sp>
      <p:sp>
        <p:nvSpPr>
          <p:cNvPr id="29" name="Text Box 18">
            <a:extLst>
              <a:ext uri="{FF2B5EF4-FFF2-40B4-BE49-F238E27FC236}">
                <a16:creationId xmlns:a16="http://schemas.microsoft.com/office/drawing/2014/main" id="{BCD8E621-CE3A-4256-8147-5E555D4AE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5651500"/>
            <a:ext cx="36703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/>
              <a:t>答：南美洲、非洲、亚洲、大洋洲</a:t>
            </a:r>
          </a:p>
        </p:txBody>
      </p:sp>
      <p:sp>
        <p:nvSpPr>
          <p:cNvPr id="30" name="Text Box 18">
            <a:extLst>
              <a:ext uri="{FF2B5EF4-FFF2-40B4-BE49-F238E27FC236}">
                <a16:creationId xmlns:a16="http://schemas.microsoft.com/office/drawing/2014/main" id="{16D8D684-66A5-4AC3-96FB-F48367132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" y="6092825"/>
            <a:ext cx="2974975" cy="369888"/>
          </a:xfrm>
          <a:prstGeom prst="rect">
            <a:avLst/>
          </a:prstGeom>
          <a:solidFill>
            <a:srgbClr val="A3F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FF3300"/>
                </a:solidFill>
              </a:rPr>
              <a:t>赤道穿过哪几个洲的大陆？</a:t>
            </a:r>
          </a:p>
        </p:txBody>
      </p:sp>
      <p:sp>
        <p:nvSpPr>
          <p:cNvPr id="31" name="Text Box 18">
            <a:extLst>
              <a:ext uri="{FF2B5EF4-FFF2-40B4-BE49-F238E27FC236}">
                <a16:creationId xmlns:a16="http://schemas.microsoft.com/office/drawing/2014/main" id="{BEB3CF5E-E22C-43F8-B3DF-5D013FA11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6092825"/>
            <a:ext cx="2044700" cy="369888"/>
          </a:xfrm>
          <a:prstGeom prst="rect">
            <a:avLst/>
          </a:prstGeom>
          <a:solidFill>
            <a:srgbClr val="A3F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/>
              <a:t>答：南美洲、非洲</a:t>
            </a:r>
          </a:p>
        </p:txBody>
      </p:sp>
      <p:sp>
        <p:nvSpPr>
          <p:cNvPr id="32" name="Text Box 18">
            <a:extLst>
              <a:ext uri="{FF2B5EF4-FFF2-40B4-BE49-F238E27FC236}">
                <a16:creationId xmlns:a16="http://schemas.microsoft.com/office/drawing/2014/main" id="{C2DFCA89-01CC-462D-8216-4C752B85C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" y="6516688"/>
            <a:ext cx="2276475" cy="3683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FF0000"/>
                </a:solidFill>
              </a:rPr>
              <a:t>纬度最高的大洲是？</a:t>
            </a:r>
          </a:p>
        </p:txBody>
      </p:sp>
      <p:sp>
        <p:nvSpPr>
          <p:cNvPr id="33" name="Text Box 18">
            <a:extLst>
              <a:ext uri="{FF2B5EF4-FFF2-40B4-BE49-F238E27FC236}">
                <a16:creationId xmlns:a16="http://schemas.microsoft.com/office/drawing/2014/main" id="{E9BF4C46-B652-4457-8D67-34F8E3274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6516688"/>
            <a:ext cx="1346200" cy="3683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/>
              <a:t>答：南极洲</a:t>
            </a:r>
          </a:p>
        </p:txBody>
      </p:sp>
      <p:sp>
        <p:nvSpPr>
          <p:cNvPr id="34" name="Text Box 18">
            <a:extLst>
              <a:ext uri="{FF2B5EF4-FFF2-40B4-BE49-F238E27FC236}">
                <a16:creationId xmlns:a16="http://schemas.microsoft.com/office/drawing/2014/main" id="{788E8801-CD01-4760-96A2-96A1537CC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088" y="6524625"/>
            <a:ext cx="2509837" cy="369888"/>
          </a:xfrm>
          <a:prstGeom prst="rect">
            <a:avLst/>
          </a:prstGeom>
          <a:solidFill>
            <a:schemeClr val="accent5">
              <a:lumMod val="90000"/>
            </a:schemeClr>
          </a:solidFill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</a:rPr>
              <a:t>跨经度最多的大洲是？</a:t>
            </a:r>
          </a:p>
        </p:txBody>
      </p:sp>
      <p:sp>
        <p:nvSpPr>
          <p:cNvPr id="35" name="Text Box 18">
            <a:extLst>
              <a:ext uri="{FF2B5EF4-FFF2-40B4-BE49-F238E27FC236}">
                <a16:creationId xmlns:a16="http://schemas.microsoft.com/office/drawing/2014/main" id="{DCB99A3F-711D-494D-A0B5-F33BC3246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6516688"/>
            <a:ext cx="1347788" cy="368300"/>
          </a:xfrm>
          <a:prstGeom prst="rect">
            <a:avLst/>
          </a:prstGeom>
          <a:solidFill>
            <a:schemeClr val="accent5">
              <a:lumMod val="90000"/>
            </a:schemeClr>
          </a:solidFill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 dirty="0"/>
              <a:t>答：南极洲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4" descr="dt4">
            <a:extLst>
              <a:ext uri="{FF2B5EF4-FFF2-40B4-BE49-F238E27FC236}">
                <a16:creationId xmlns:a16="http://schemas.microsoft.com/office/drawing/2014/main" id="{F2B25D83-7A2B-4AB4-844F-2938E4F19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1773238"/>
            <a:ext cx="6951663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Rectangle 6">
            <a:extLst>
              <a:ext uri="{FF2B5EF4-FFF2-40B4-BE49-F238E27FC236}">
                <a16:creationId xmlns:a16="http://schemas.microsoft.com/office/drawing/2014/main" id="{1F274D57-129C-485A-8984-D7338ECE8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7238" y="419576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3300"/>
                </a:solidFill>
              </a:rPr>
              <a:t>★</a:t>
            </a:r>
          </a:p>
        </p:txBody>
      </p:sp>
      <p:sp>
        <p:nvSpPr>
          <p:cNvPr id="19460" name="Text Box 3">
            <a:extLst>
              <a:ext uri="{FF2B5EF4-FFF2-40B4-BE49-F238E27FC236}">
                <a16:creationId xmlns:a16="http://schemas.microsoft.com/office/drawing/2014/main" id="{E0D32DEA-A428-4CF3-9C6E-47A4FF97D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3813" y="688975"/>
            <a:ext cx="58959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ea typeface="黑体" panose="02010609060101010101" pitchFamily="49" charset="-122"/>
              </a:rPr>
              <a:t>（大陆和它周围的岛屿合起来）</a:t>
            </a:r>
          </a:p>
        </p:txBody>
      </p:sp>
      <p:sp>
        <p:nvSpPr>
          <p:cNvPr id="19461" name="Text Box 4">
            <a:extLst>
              <a:ext uri="{FF2B5EF4-FFF2-40B4-BE49-F238E27FC236}">
                <a16:creationId xmlns:a16="http://schemas.microsoft.com/office/drawing/2014/main" id="{9553BE7E-9DEF-48FE-9CFA-D1FC3F70A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196975"/>
            <a:ext cx="6553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/>
              <a:t>掌握：名称、位置、面积大小、分界线</a:t>
            </a:r>
          </a:p>
        </p:txBody>
      </p:sp>
      <p:cxnSp>
        <p:nvCxnSpPr>
          <p:cNvPr id="19462" name="直接连接符 7">
            <a:extLst>
              <a:ext uri="{FF2B5EF4-FFF2-40B4-BE49-F238E27FC236}">
                <a16:creationId xmlns:a16="http://schemas.microsoft.com/office/drawing/2014/main" id="{1B97E99F-FB85-4354-8AEA-C1B0D2F5E1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84888" y="1700213"/>
            <a:ext cx="1366837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Rectangle 6">
            <a:extLst>
              <a:ext uri="{FF2B5EF4-FFF2-40B4-BE49-F238E27FC236}">
                <a16:creationId xmlns:a16="http://schemas.microsoft.com/office/drawing/2014/main" id="{0EDDBD9A-DEBB-44B4-9681-907F2DADD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1773238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3300"/>
                </a:solidFill>
              </a:rPr>
              <a:t>★</a:t>
            </a:r>
          </a:p>
        </p:txBody>
      </p:sp>
      <p:sp>
        <p:nvSpPr>
          <p:cNvPr id="23561" name="WordArt 19">
            <a:extLst>
              <a:ext uri="{FF2B5EF4-FFF2-40B4-BE49-F238E27FC236}">
                <a16:creationId xmlns:a16="http://schemas.microsoft.com/office/drawing/2014/main" id="{E413F5E4-86F8-4122-8503-C5E7A595B54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268538" y="1852613"/>
            <a:ext cx="1511300" cy="452437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latin typeface="宋体" panose="02010600030101010101" pitchFamily="2" charset="-122"/>
              </a:rPr>
              <a:t>（最大的洲）</a:t>
            </a:r>
          </a:p>
        </p:txBody>
      </p:sp>
      <p:sp>
        <p:nvSpPr>
          <p:cNvPr id="23562" name="WordArt 19">
            <a:extLst>
              <a:ext uri="{FF2B5EF4-FFF2-40B4-BE49-F238E27FC236}">
                <a16:creationId xmlns:a16="http://schemas.microsoft.com/office/drawing/2014/main" id="{D5277F34-B249-409E-B3C0-5418D898FC8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769100" y="4632325"/>
            <a:ext cx="1258888" cy="452438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latin typeface="宋体" panose="02010600030101010101" pitchFamily="2" charset="-122"/>
              </a:rPr>
              <a:t>（最小的洲）</a:t>
            </a:r>
          </a:p>
        </p:txBody>
      </p:sp>
      <p:sp>
        <p:nvSpPr>
          <p:cNvPr id="23563" name="WordArt 19">
            <a:extLst>
              <a:ext uri="{FF2B5EF4-FFF2-40B4-BE49-F238E27FC236}">
                <a16:creationId xmlns:a16="http://schemas.microsoft.com/office/drawing/2014/main" id="{A46D56F1-0F85-48C4-85A4-AFBF581E8A7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07950" y="2420938"/>
            <a:ext cx="431800" cy="452437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latin typeface="宋体" panose="02010600030101010101" pitchFamily="2" charset="-122"/>
              </a:rPr>
              <a:t>亚</a:t>
            </a:r>
          </a:p>
        </p:txBody>
      </p:sp>
      <p:sp>
        <p:nvSpPr>
          <p:cNvPr id="23564" name="WordArt 19">
            <a:extLst>
              <a:ext uri="{FF2B5EF4-FFF2-40B4-BE49-F238E27FC236}">
                <a16:creationId xmlns:a16="http://schemas.microsoft.com/office/drawing/2014/main" id="{BE7C383F-08F5-49C7-A0A2-2B30B2BAF7D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4925" y="2924175"/>
            <a:ext cx="504825" cy="452438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latin typeface="宋体" panose="02010600030101010101" pitchFamily="2" charset="-122"/>
              </a:rPr>
              <a:t>非</a:t>
            </a:r>
          </a:p>
        </p:txBody>
      </p:sp>
      <p:sp>
        <p:nvSpPr>
          <p:cNvPr id="23565" name="WordArt 19">
            <a:extLst>
              <a:ext uri="{FF2B5EF4-FFF2-40B4-BE49-F238E27FC236}">
                <a16:creationId xmlns:a16="http://schemas.microsoft.com/office/drawing/2014/main" id="{4C3B2099-229E-4EF4-B8E3-A29961A630D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4925" y="3429000"/>
            <a:ext cx="433388" cy="452438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latin typeface="宋体" panose="02010600030101010101" pitchFamily="2" charset="-122"/>
              </a:rPr>
              <a:t>北</a:t>
            </a:r>
          </a:p>
        </p:txBody>
      </p:sp>
      <p:sp>
        <p:nvSpPr>
          <p:cNvPr id="23566" name="WordArt 19">
            <a:extLst>
              <a:ext uri="{FF2B5EF4-FFF2-40B4-BE49-F238E27FC236}">
                <a16:creationId xmlns:a16="http://schemas.microsoft.com/office/drawing/2014/main" id="{F08B83C5-5EB1-40E2-B87D-F767D67F668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84213" y="2349500"/>
            <a:ext cx="431800" cy="452438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solidFill>
                  <a:srgbClr val="C00000"/>
                </a:solidFill>
                <a:latin typeface="宋体" panose="02010600030101010101" pitchFamily="2" charset="-122"/>
              </a:rPr>
              <a:t>南</a:t>
            </a:r>
          </a:p>
        </p:txBody>
      </p:sp>
      <p:sp>
        <p:nvSpPr>
          <p:cNvPr id="23567" name="WordArt 19">
            <a:extLst>
              <a:ext uri="{FF2B5EF4-FFF2-40B4-BE49-F238E27FC236}">
                <a16:creationId xmlns:a16="http://schemas.microsoft.com/office/drawing/2014/main" id="{FD2CF8CE-1FE9-4D46-8DB6-11B650AF2F1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84213" y="2832100"/>
            <a:ext cx="431800" cy="452438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solidFill>
                  <a:srgbClr val="C00000"/>
                </a:solidFill>
                <a:latin typeface="宋体" panose="02010600030101010101" pitchFamily="2" charset="-122"/>
              </a:rPr>
              <a:t>极</a:t>
            </a:r>
          </a:p>
        </p:txBody>
      </p:sp>
      <p:sp>
        <p:nvSpPr>
          <p:cNvPr id="23568" name="WordArt 19">
            <a:extLst>
              <a:ext uri="{FF2B5EF4-FFF2-40B4-BE49-F238E27FC236}">
                <a16:creationId xmlns:a16="http://schemas.microsoft.com/office/drawing/2014/main" id="{EC0A4301-3B4C-4A26-A547-412400B837E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84213" y="3284538"/>
            <a:ext cx="431800" cy="452437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solidFill>
                  <a:srgbClr val="C00000"/>
                </a:solidFill>
                <a:latin typeface="宋体" panose="02010600030101010101" pitchFamily="2" charset="-122"/>
              </a:rPr>
              <a:t>欧</a:t>
            </a:r>
          </a:p>
        </p:txBody>
      </p:sp>
      <p:sp>
        <p:nvSpPr>
          <p:cNvPr id="23569" name="WordArt 19">
            <a:extLst>
              <a:ext uri="{FF2B5EF4-FFF2-40B4-BE49-F238E27FC236}">
                <a16:creationId xmlns:a16="http://schemas.microsoft.com/office/drawing/2014/main" id="{EC11AC79-962C-4541-B97E-A9C489401500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84213" y="3789363"/>
            <a:ext cx="431800" cy="452437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solidFill>
                  <a:srgbClr val="C00000"/>
                </a:solidFill>
                <a:latin typeface="宋体" panose="02010600030101010101" pitchFamily="2" charset="-122"/>
              </a:rPr>
              <a:t>大</a:t>
            </a:r>
          </a:p>
        </p:txBody>
      </p:sp>
      <p:sp>
        <p:nvSpPr>
          <p:cNvPr id="23570" name="WordArt 19">
            <a:extLst>
              <a:ext uri="{FF2B5EF4-FFF2-40B4-BE49-F238E27FC236}">
                <a16:creationId xmlns:a16="http://schemas.microsoft.com/office/drawing/2014/main" id="{E73C4ACE-B33C-4073-AA41-80F606C5A77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84213" y="4292600"/>
            <a:ext cx="431800" cy="452438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solidFill>
                  <a:srgbClr val="C00000"/>
                </a:solidFill>
                <a:latin typeface="宋体" panose="02010600030101010101" pitchFamily="2" charset="-122"/>
              </a:rPr>
              <a:t>洋</a:t>
            </a:r>
          </a:p>
        </p:txBody>
      </p:sp>
      <p:sp>
        <p:nvSpPr>
          <p:cNvPr id="23571" name="WordArt 19">
            <a:extLst>
              <a:ext uri="{FF2B5EF4-FFF2-40B4-BE49-F238E27FC236}">
                <a16:creationId xmlns:a16="http://schemas.microsoft.com/office/drawing/2014/main" id="{6F53C5ED-4527-4D5E-AA0F-4199C7F94E7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900113" y="4868863"/>
            <a:ext cx="142875" cy="288925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solidFill>
                  <a:srgbClr val="C00000"/>
                </a:solidFill>
                <a:latin typeface="宋体" panose="02010600030101010101" pitchFamily="2" charset="-122"/>
              </a:rPr>
              <a:t>。</a:t>
            </a:r>
          </a:p>
        </p:txBody>
      </p:sp>
      <p:sp>
        <p:nvSpPr>
          <p:cNvPr id="23572" name="WordArt 19">
            <a:extLst>
              <a:ext uri="{FF2B5EF4-FFF2-40B4-BE49-F238E27FC236}">
                <a16:creationId xmlns:a16="http://schemas.microsoft.com/office/drawing/2014/main" id="{2B580D7E-1115-4A18-AF7B-9397A6C6DD8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4925" y="3913188"/>
            <a:ext cx="433388" cy="452437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latin typeface="宋体" panose="02010600030101010101" pitchFamily="2" charset="-122"/>
              </a:rPr>
              <a:t>南</a:t>
            </a:r>
          </a:p>
        </p:txBody>
      </p:sp>
      <p:sp>
        <p:nvSpPr>
          <p:cNvPr id="23573" name="WordArt 19">
            <a:extLst>
              <a:ext uri="{FF2B5EF4-FFF2-40B4-BE49-F238E27FC236}">
                <a16:creationId xmlns:a16="http://schemas.microsoft.com/office/drawing/2014/main" id="{15DD9B36-5646-46E7-8F74-ADD0A09C559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07950" y="4416425"/>
            <a:ext cx="431800" cy="452438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latin typeface="宋体" panose="02010600030101010101" pitchFamily="2" charset="-122"/>
              </a:rPr>
              <a:t>美</a:t>
            </a:r>
          </a:p>
        </p:txBody>
      </p:sp>
      <p:sp>
        <p:nvSpPr>
          <p:cNvPr id="23574" name="WordArt 19">
            <a:extLst>
              <a:ext uri="{FF2B5EF4-FFF2-40B4-BE49-F238E27FC236}">
                <a16:creationId xmlns:a16="http://schemas.microsoft.com/office/drawing/2014/main" id="{FF582E08-F9AF-4F5E-9C29-BB53A9E098F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23850" y="4941888"/>
            <a:ext cx="144463" cy="287337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solidFill>
                  <a:srgbClr val="C00000"/>
                </a:solidFill>
                <a:latin typeface="宋体" panose="02010600030101010101" pitchFamily="2" charset="-122"/>
              </a:rPr>
              <a:t>，</a:t>
            </a:r>
          </a:p>
        </p:txBody>
      </p:sp>
      <p:sp>
        <p:nvSpPr>
          <p:cNvPr id="19478" name="WordArt 26">
            <a:extLst>
              <a:ext uri="{FF2B5EF4-FFF2-40B4-BE49-F238E27FC236}">
                <a16:creationId xmlns:a16="http://schemas.microsoft.com/office/drawing/2014/main" id="{E7DF4A8E-3689-475E-AD91-77F258317A6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900113" y="836613"/>
            <a:ext cx="1871662" cy="792162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宋体" panose="02010600030101010101" pitchFamily="2" charset="-122"/>
              </a:rPr>
              <a:t>七大洲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5" presetID="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3">
            <a:extLst>
              <a:ext uri="{FF2B5EF4-FFF2-40B4-BE49-F238E27FC236}">
                <a16:creationId xmlns:a16="http://schemas.microsoft.com/office/drawing/2014/main" id="{50E1063C-BBEB-4ACD-9A10-F45574E39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3813" y="688975"/>
            <a:ext cx="58959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ea typeface="黑体" panose="02010609060101010101" pitchFamily="49" charset="-122"/>
              </a:rPr>
              <a:t>（大陆和它周围的岛屿合起来）</a:t>
            </a:r>
          </a:p>
        </p:txBody>
      </p:sp>
      <p:sp>
        <p:nvSpPr>
          <p:cNvPr id="20483" name="Text Box 4">
            <a:extLst>
              <a:ext uri="{FF2B5EF4-FFF2-40B4-BE49-F238E27FC236}">
                <a16:creationId xmlns:a16="http://schemas.microsoft.com/office/drawing/2014/main" id="{B029B97D-9D17-42BD-835B-A12239E4C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196975"/>
            <a:ext cx="6553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/>
              <a:t>掌握：名称、位置、面积大小、分界线</a:t>
            </a:r>
          </a:p>
        </p:txBody>
      </p:sp>
      <p:sp>
        <p:nvSpPr>
          <p:cNvPr id="20484" name="WordArt 4">
            <a:extLst>
              <a:ext uri="{FF2B5EF4-FFF2-40B4-BE49-F238E27FC236}">
                <a16:creationId xmlns:a16="http://schemas.microsoft.com/office/drawing/2014/main" id="{82666987-327D-4F28-9207-071833EDC43B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87450" y="692150"/>
            <a:ext cx="1584325" cy="720725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宋体" panose="02010600030101010101" pitchFamily="2" charset="-122"/>
              </a:rPr>
              <a:t>七大洲</a:t>
            </a:r>
          </a:p>
        </p:txBody>
      </p:sp>
      <p:pic>
        <p:nvPicPr>
          <p:cNvPr id="20485" name="Picture 6" descr="东西半球">
            <a:extLst>
              <a:ext uri="{FF2B5EF4-FFF2-40B4-BE49-F238E27FC236}">
                <a16:creationId xmlns:a16="http://schemas.microsoft.com/office/drawing/2014/main" id="{6174C2BF-3900-47CE-919D-574880331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382838"/>
            <a:ext cx="7993062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486" name="直接连接符 7">
            <a:extLst>
              <a:ext uri="{FF2B5EF4-FFF2-40B4-BE49-F238E27FC236}">
                <a16:creationId xmlns:a16="http://schemas.microsoft.com/office/drawing/2014/main" id="{34922139-5BD5-4176-9272-6641DAA11A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597775" y="1700213"/>
            <a:ext cx="1366838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9859" name="AutoShape 3">
            <a:extLst>
              <a:ext uri="{FF2B5EF4-FFF2-40B4-BE49-F238E27FC236}">
                <a16:creationId xmlns:a16="http://schemas.microsoft.com/office/drawing/2014/main" id="{B5101E95-F2F2-45B0-A7F6-E37759FC2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575" y="1917700"/>
            <a:ext cx="4032250" cy="647700"/>
          </a:xfrm>
          <a:prstGeom prst="wedgeRoundRectCallout">
            <a:avLst>
              <a:gd name="adj1" fmla="val 33194"/>
              <a:gd name="adj2" fmla="val 137449"/>
              <a:gd name="adj3" fmla="val 16667"/>
            </a:avLst>
          </a:prstGeom>
          <a:noFill/>
          <a:ln w="28575">
            <a:solidFill>
              <a:srgbClr val="CC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FF0000"/>
                </a:solidFill>
              </a:rPr>
              <a:t>乌拉尔山、乌拉尔河、大高加索山、土耳其海峡、里海、黑海</a:t>
            </a:r>
            <a:endParaRPr lang="en-US" altLang="zh-CN" sz="1800" b="1">
              <a:solidFill>
                <a:srgbClr val="FF0000"/>
              </a:solidFill>
            </a:endParaRPr>
          </a:p>
        </p:txBody>
      </p:sp>
      <p:sp>
        <p:nvSpPr>
          <p:cNvPr id="249864" name="AutoShape 8">
            <a:extLst>
              <a:ext uri="{FF2B5EF4-FFF2-40B4-BE49-F238E27FC236}">
                <a16:creationId xmlns:a16="http://schemas.microsoft.com/office/drawing/2014/main" id="{1B932CCF-0CF1-4504-9E4E-47B8546C2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3933825"/>
            <a:ext cx="935037" cy="504825"/>
          </a:xfrm>
          <a:prstGeom prst="wedgeRoundRectCallout">
            <a:avLst>
              <a:gd name="adj1" fmla="val -62731"/>
              <a:gd name="adj2" fmla="val -83648"/>
              <a:gd name="adj3" fmla="val 16667"/>
            </a:avLst>
          </a:prstGeom>
          <a:noFill/>
          <a:ln w="38100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苏伊士运河</a:t>
            </a:r>
          </a:p>
        </p:txBody>
      </p:sp>
      <p:sp>
        <p:nvSpPr>
          <p:cNvPr id="249863" name="AutoShape 7">
            <a:extLst>
              <a:ext uri="{FF2B5EF4-FFF2-40B4-BE49-F238E27FC236}">
                <a16:creationId xmlns:a16="http://schemas.microsoft.com/office/drawing/2014/main" id="{720F61E4-C1B1-470A-A405-84065579D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4508500"/>
            <a:ext cx="1454150" cy="215900"/>
          </a:xfrm>
          <a:prstGeom prst="wedgeRoundRectCallout">
            <a:avLst>
              <a:gd name="adj1" fmla="val 55130"/>
              <a:gd name="adj2" fmla="val -176472"/>
              <a:gd name="adj3" fmla="val 16667"/>
            </a:avLst>
          </a:prstGeom>
          <a:noFill/>
          <a:ln w="28575">
            <a:solidFill>
              <a:srgbClr val="CC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巴拿马运河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9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9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9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9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9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9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59" grpId="0" bldLvl="0" animBg="1"/>
      <p:bldP spid="249864" grpId="0" animBg="1"/>
      <p:bldP spid="24986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视频6-1-3为什么巴尔喀什湖一半咸一半淡">
            <a:hlinkClick r:id="" action="ppaction://media"/>
            <a:extLst>
              <a:ext uri="{FF2B5EF4-FFF2-40B4-BE49-F238E27FC236}">
                <a16:creationId xmlns:a16="http://schemas.microsoft.com/office/drawing/2014/main" id="{6ABB34B6-7231-48A7-B144-3ADCA1941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01">
            <a:extLst>
              <a:ext uri="{FF2B5EF4-FFF2-40B4-BE49-F238E27FC236}">
                <a16:creationId xmlns:a16="http://schemas.microsoft.com/office/drawing/2014/main" id="{2EF87FEA-A5FB-4933-9188-FE0376F6C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"/>
            <a:ext cx="9448800" cy="7086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2531" name="Text Box 3">
            <a:extLst>
              <a:ext uri="{FF2B5EF4-FFF2-40B4-BE49-F238E27FC236}">
                <a16:creationId xmlns:a16="http://schemas.microsoft.com/office/drawing/2014/main" id="{734909CF-2085-4D5C-875F-5033DE381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7675" y="1720850"/>
            <a:ext cx="898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990000"/>
                </a:solidFill>
              </a:rPr>
              <a:t>亚洲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D1E06EE0-2D8A-4016-8B13-956575E2A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4675" y="1479550"/>
            <a:ext cx="898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990000"/>
                </a:solidFill>
              </a:rPr>
              <a:t>欧洲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DF7CCE75-F46D-4D90-AFA8-466C9EA15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590800"/>
            <a:ext cx="898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990000"/>
                </a:solidFill>
              </a:rPr>
              <a:t>非洲</a:t>
            </a:r>
          </a:p>
        </p:txBody>
      </p:sp>
      <p:sp>
        <p:nvSpPr>
          <p:cNvPr id="22534" name="Text Box 6">
            <a:extLst>
              <a:ext uri="{FF2B5EF4-FFF2-40B4-BE49-F238E27FC236}">
                <a16:creationId xmlns:a16="http://schemas.microsoft.com/office/drawing/2014/main" id="{9386EF61-A0F7-4AF5-A12D-B525DBE6A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3689350"/>
            <a:ext cx="1255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990000"/>
                </a:solidFill>
              </a:rPr>
              <a:t>大洋洲</a:t>
            </a:r>
          </a:p>
        </p:txBody>
      </p:sp>
      <p:sp>
        <p:nvSpPr>
          <p:cNvPr id="22535" name="Text Box 7">
            <a:extLst>
              <a:ext uri="{FF2B5EF4-FFF2-40B4-BE49-F238E27FC236}">
                <a16:creationId xmlns:a16="http://schemas.microsoft.com/office/drawing/2014/main" id="{A6EEB7C7-C030-4546-97A2-81380B972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832350"/>
            <a:ext cx="1255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990000"/>
                </a:solidFill>
              </a:rPr>
              <a:t>南极洲</a:t>
            </a:r>
          </a:p>
        </p:txBody>
      </p:sp>
      <p:sp>
        <p:nvSpPr>
          <p:cNvPr id="22536" name="Text Box 8">
            <a:extLst>
              <a:ext uri="{FF2B5EF4-FFF2-40B4-BE49-F238E27FC236}">
                <a16:creationId xmlns:a16="http://schemas.microsoft.com/office/drawing/2014/main" id="{0533D243-BD2C-4406-BD2E-755E42C00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76800"/>
            <a:ext cx="1255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990000"/>
                </a:solidFill>
              </a:rPr>
              <a:t>南极洲</a:t>
            </a:r>
          </a:p>
        </p:txBody>
      </p:sp>
      <p:sp>
        <p:nvSpPr>
          <p:cNvPr id="22537" name="Text Box 9">
            <a:extLst>
              <a:ext uri="{FF2B5EF4-FFF2-40B4-BE49-F238E27FC236}">
                <a16:creationId xmlns:a16="http://schemas.microsoft.com/office/drawing/2014/main" id="{419E58CF-3939-4DF1-B9E4-6B4A208FC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505200"/>
            <a:ext cx="1255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990000"/>
                </a:solidFill>
              </a:rPr>
              <a:t>大洋洲</a:t>
            </a:r>
          </a:p>
        </p:txBody>
      </p:sp>
      <p:sp>
        <p:nvSpPr>
          <p:cNvPr id="22538" name="Text Box 10">
            <a:extLst>
              <a:ext uri="{FF2B5EF4-FFF2-40B4-BE49-F238E27FC236}">
                <a16:creationId xmlns:a16="http://schemas.microsoft.com/office/drawing/2014/main" id="{3B8D764D-64D4-47B6-9FB0-A3BDE36EE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600200"/>
            <a:ext cx="1255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990000"/>
                </a:solidFill>
              </a:rPr>
              <a:t>北美洲</a:t>
            </a:r>
          </a:p>
        </p:txBody>
      </p:sp>
      <p:sp>
        <p:nvSpPr>
          <p:cNvPr id="22539" name="Text Box 11">
            <a:extLst>
              <a:ext uri="{FF2B5EF4-FFF2-40B4-BE49-F238E27FC236}">
                <a16:creationId xmlns:a16="http://schemas.microsoft.com/office/drawing/2014/main" id="{463CEFD4-CC83-4495-83ED-468C5D011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3124200"/>
            <a:ext cx="1255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990000"/>
                </a:solidFill>
              </a:rPr>
              <a:t>南美洲</a:t>
            </a:r>
          </a:p>
        </p:txBody>
      </p:sp>
      <p:sp>
        <p:nvSpPr>
          <p:cNvPr id="35852" name="Text Box 12">
            <a:extLst>
              <a:ext uri="{FF2B5EF4-FFF2-40B4-BE49-F238E27FC236}">
                <a16:creationId xmlns:a16="http://schemas.microsoft.com/office/drawing/2014/main" id="{0F814CFC-064D-478A-8AF5-64F7E2440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688" y="2514600"/>
            <a:ext cx="17129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>
                <a:solidFill>
                  <a:srgbClr val="FF3300"/>
                </a:solidFill>
              </a:rPr>
              <a:t>太平洋</a:t>
            </a:r>
          </a:p>
        </p:txBody>
      </p:sp>
      <p:sp>
        <p:nvSpPr>
          <p:cNvPr id="35853" name="Text Box 13">
            <a:extLst>
              <a:ext uri="{FF2B5EF4-FFF2-40B4-BE49-F238E27FC236}">
                <a16:creationId xmlns:a16="http://schemas.microsoft.com/office/drawing/2014/main" id="{2BD97212-1AD3-4DF0-92CD-596D2C3FE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2488" y="2087563"/>
            <a:ext cx="671512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FF3300"/>
                </a:solidFill>
              </a:rPr>
              <a:t>太平洋</a:t>
            </a:r>
          </a:p>
        </p:txBody>
      </p:sp>
      <p:sp>
        <p:nvSpPr>
          <p:cNvPr id="35854" name="Text Box 14">
            <a:extLst>
              <a:ext uri="{FF2B5EF4-FFF2-40B4-BE49-F238E27FC236}">
                <a16:creationId xmlns:a16="http://schemas.microsoft.com/office/drawing/2014/main" id="{80238915-AAA8-4DB0-BC87-ABB752BDD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468688"/>
            <a:ext cx="17129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>
                <a:solidFill>
                  <a:srgbClr val="FF3300"/>
                </a:solidFill>
              </a:rPr>
              <a:t>印度洋</a:t>
            </a:r>
          </a:p>
        </p:txBody>
      </p:sp>
      <p:sp>
        <p:nvSpPr>
          <p:cNvPr id="35855" name="Text Box 15">
            <a:extLst>
              <a:ext uri="{FF2B5EF4-FFF2-40B4-BE49-F238E27FC236}">
                <a16:creationId xmlns:a16="http://schemas.microsoft.com/office/drawing/2014/main" id="{E08FF056-AB08-4190-AB93-939AA8F3A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1836738"/>
            <a:ext cx="671513" cy="15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FF3300"/>
                </a:solidFill>
              </a:rPr>
              <a:t>大西洋</a:t>
            </a:r>
          </a:p>
        </p:txBody>
      </p:sp>
      <p:sp>
        <p:nvSpPr>
          <p:cNvPr id="35856" name="Text Box 16">
            <a:extLst>
              <a:ext uri="{FF2B5EF4-FFF2-40B4-BE49-F238E27FC236}">
                <a16:creationId xmlns:a16="http://schemas.microsoft.com/office/drawing/2014/main" id="{623A011D-8C43-41D3-A609-49C9F3B86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1088" y="2979738"/>
            <a:ext cx="671512" cy="15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FF3300"/>
                </a:solidFill>
              </a:rPr>
              <a:t>大西洋</a:t>
            </a:r>
          </a:p>
        </p:txBody>
      </p:sp>
      <p:sp>
        <p:nvSpPr>
          <p:cNvPr id="35857" name="Text Box 17">
            <a:extLst>
              <a:ext uri="{FF2B5EF4-FFF2-40B4-BE49-F238E27FC236}">
                <a16:creationId xmlns:a16="http://schemas.microsoft.com/office/drawing/2014/main" id="{E67C1061-257D-45AC-A791-F0412957B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325" y="782638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3300"/>
                </a:solidFill>
              </a:rPr>
              <a:t>北冰洋</a:t>
            </a:r>
          </a:p>
        </p:txBody>
      </p:sp>
      <p:sp>
        <p:nvSpPr>
          <p:cNvPr id="35858" name="Text Box 18">
            <a:extLst>
              <a:ext uri="{FF2B5EF4-FFF2-40B4-BE49-F238E27FC236}">
                <a16:creationId xmlns:a16="http://schemas.microsoft.com/office/drawing/2014/main" id="{C3B75D8F-AAA6-4E50-B38E-EC605C98A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088" y="838200"/>
            <a:ext cx="1103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3300"/>
                </a:solidFill>
              </a:rPr>
              <a:t>北冰洋</a:t>
            </a:r>
          </a:p>
        </p:txBody>
      </p:sp>
      <p:sp>
        <p:nvSpPr>
          <p:cNvPr id="19" name="Text Box 18">
            <a:extLst>
              <a:ext uri="{FF2B5EF4-FFF2-40B4-BE49-F238E27FC236}">
                <a16:creationId xmlns:a16="http://schemas.microsoft.com/office/drawing/2014/main" id="{C195C5B5-B36A-4399-A38F-50E65C62F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" y="6011863"/>
            <a:ext cx="3792538" cy="5222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3300"/>
                </a:solidFill>
              </a:rPr>
              <a:t>赤道穿过哪几个大洋？</a:t>
            </a:r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4A2283A0-3A4E-4AA8-B623-EB2586D22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6011863"/>
            <a:ext cx="5233988" cy="5222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/>
              <a:t>答：太平洋、大西洋、印度洋。</a:t>
            </a:r>
          </a:p>
        </p:txBody>
      </p:sp>
      <p:sp>
        <p:nvSpPr>
          <p:cNvPr id="76822" name="Rectangle 22">
            <a:extLst>
              <a:ext uri="{FF2B5EF4-FFF2-40B4-BE49-F238E27FC236}">
                <a16:creationId xmlns:a16="http://schemas.microsoft.com/office/drawing/2014/main" id="{D7A22409-DE32-448D-B2D3-F2D176EA1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46063"/>
            <a:ext cx="9001125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/>
              <a:t>纬度最高的洋：</a:t>
            </a:r>
            <a:r>
              <a:rPr lang="zh-CN" altLang="en-US" sz="2800" b="1" u="sng"/>
              <a:t>           </a:t>
            </a:r>
            <a:r>
              <a:rPr lang="zh-CN" altLang="en-US" sz="2800" b="1"/>
              <a:t>；跨经度最大的洋是：</a:t>
            </a:r>
            <a:r>
              <a:rPr lang="zh-CN" altLang="en-US" sz="2800" b="1" u="sng"/>
              <a:t>           </a:t>
            </a:r>
            <a:r>
              <a:rPr lang="zh-CN" altLang="en-US" sz="2800" b="1"/>
              <a:t>。</a:t>
            </a:r>
          </a:p>
        </p:txBody>
      </p:sp>
      <p:sp>
        <p:nvSpPr>
          <p:cNvPr id="2" name="Text Box 17">
            <a:extLst>
              <a:ext uri="{FF2B5EF4-FFF2-40B4-BE49-F238E27FC236}">
                <a16:creationId xmlns:a16="http://schemas.microsoft.com/office/drawing/2014/main" id="{F34B8B49-1B9B-4274-9F92-B4307AFF9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7963" y="234950"/>
            <a:ext cx="1103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3300"/>
                </a:solidFill>
                <a:ea typeface="黑体" panose="02010609060101010101" pitchFamily="49" charset="-122"/>
              </a:rPr>
              <a:t>北冰洋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94E4F3-2211-4B6B-BB36-0744C3D7F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5" y="5395913"/>
            <a:ext cx="3373438" cy="4603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/>
              <a:t>你能找出图中的大洋吗？</a:t>
            </a:r>
          </a:p>
        </p:txBody>
      </p:sp>
      <p:sp>
        <p:nvSpPr>
          <p:cNvPr id="3" name="Text Box 17">
            <a:extLst>
              <a:ext uri="{FF2B5EF4-FFF2-40B4-BE49-F238E27FC236}">
                <a16:creationId xmlns:a16="http://schemas.microsoft.com/office/drawing/2014/main" id="{C30AC9C3-F942-439A-8318-F7BE2E5EC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288" y="234950"/>
            <a:ext cx="1103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3300"/>
                </a:solidFill>
                <a:ea typeface="黑体" panose="02010609060101010101" pitchFamily="49" charset="-122"/>
              </a:rPr>
              <a:t>北冰洋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76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52" grpId="0"/>
      <p:bldP spid="35853" grpId="0"/>
      <p:bldP spid="35854" grpId="0"/>
      <p:bldP spid="35855" grpId="0"/>
      <p:bldP spid="35856" grpId="0"/>
      <p:bldP spid="35857" grpId="0"/>
      <p:bldP spid="35858" grpId="0"/>
      <p:bldP spid="19" grpId="0" animBg="1"/>
      <p:bldP spid="20" grpId="0" animBg="1"/>
      <p:bldP spid="76822" grpId="0" animBg="1"/>
      <p:bldP spid="2" grpId="0"/>
      <p:bldP spid="4" grpId="0" bldLvl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1073742921" descr="5131241768218750">
            <a:extLst>
              <a:ext uri="{FF2B5EF4-FFF2-40B4-BE49-F238E27FC236}">
                <a16:creationId xmlns:a16="http://schemas.microsoft.com/office/drawing/2014/main" id="{B7312690-3C13-4CEB-980A-7842565A6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066800"/>
            <a:ext cx="8902700" cy="47244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C37D5C2-BE9F-4F91-9B30-AD943909589E}"/>
              </a:ext>
            </a:extLst>
          </p:cNvPr>
          <p:cNvSpPr txBox="1"/>
          <p:nvPr/>
        </p:nvSpPr>
        <p:spPr>
          <a:xfrm>
            <a:off x="330200" y="165100"/>
            <a:ext cx="8534400" cy="522288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练一练：你能说出下面大洲的名称吗？</a:t>
            </a:r>
          </a:p>
        </p:txBody>
      </p:sp>
    </p:spTree>
  </p:cSld>
  <p:clrMapOvr>
    <a:masterClrMapping/>
  </p:clrMapOvr>
  <p:transition>
    <p:random/>
  </p:transition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945</Words>
  <Application>Microsoft Office PowerPoint</Application>
  <PresentationFormat>全屏显示(4:3)</PresentationFormat>
  <Paragraphs>172</Paragraphs>
  <Slides>20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Arial</vt:lpstr>
      <vt:lpstr>宋体</vt:lpstr>
      <vt:lpstr>黑体</vt:lpstr>
      <vt:lpstr>Times New Roman</vt:lpstr>
      <vt:lpstr>Wingdings</vt:lpstr>
      <vt:lpstr>楷体_GB2312</vt:lpstr>
      <vt:lpstr>默认设计模板</vt:lpstr>
      <vt:lpstr>Photoshop.Image.7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会玲 郭</cp:lastModifiedBy>
  <cp:revision>98</cp:revision>
  <dcterms:created xsi:type="dcterms:W3CDTF">2012-09-14T02:31:09Z</dcterms:created>
  <dcterms:modified xsi:type="dcterms:W3CDTF">2020-02-29T10:17:39Z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2052-11.1.0.9141</vt:lpwstr>
  </property>
</Properties>
</file>